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14"/>
  </p:notesMasterIdLst>
  <p:handoutMasterIdLst>
    <p:handoutMasterId r:id="rId15"/>
  </p:handout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0080625" cy="7559675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318" y="-1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9055" y="0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659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9055" y="10157659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838260F-FC7D-481A-8348-BAAB256806B7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52235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r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AFBA58F5-DC0F-4414-BC2D-7783743142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53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>
        <a:ln>
          <a:noFill/>
        </a:ln>
        <a:latin typeface="Albany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1400">
                <a:latin typeface="Times New Roman" pitchFamily="18"/>
              </a:rPr>
              <a:t>Место и роль прикладной статистики в эмпирических исследованиях. Основные классы статистических задач. Дескриптивная статистика, проверка статистических гипотез, регрессионный анализ.</a:t>
            </a:r>
          </a:p>
          <a:p>
            <a:pPr lvl="0">
              <a:buNone/>
            </a:pPr>
            <a:r>
              <a:rPr lang="ru-RU" sz="1400">
                <a:latin typeface="Times New Roman" pitchFamily="18"/>
              </a:rPr>
              <a:t>Постановка экспериментов является неотъемлемой частью большинства исследований. Результатом эксперимента может являться качественное суждение или ранговый показатель; но наиболее общим случаем является численный показатель, принимающий действительное значение. Именно для последнего случая вопросы рациональной организации, формального анализа и предметной интерпретации результатов эксперимента являются наиболее проработанными. Дисциплина, задачей которой является разработка трех указанных вопросов, носит название математической теории эксперимента.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81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81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81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81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81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423D0B-E7A9-489A-B47A-41585B962E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3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C87024-8146-495E-93DC-06C773ACEFE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56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2436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2436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C7DDB0-63A0-45C5-89A4-54E082006E0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55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6E39D8-9C09-41FB-8809-BE54F0B00F5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4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1F6FE-30E7-4B1E-9F97-745CA4A2F82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91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DB1F59-FE3C-4B6F-85A0-19BE4DF6F4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29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92163" y="1979613"/>
            <a:ext cx="4064000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08563" y="1979613"/>
            <a:ext cx="4064000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95EE13-2B0B-4FD7-9675-B9E8709394C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17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4170B3-4794-4AD3-8542-6605C3A37C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62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E760D3-04EC-4916-85F0-77A2508024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10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918F4C-0113-454F-A5C9-F676E69E94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66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78C28C-BE19-4AB3-B47E-78F042CFCF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88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00D517-9F1F-422B-B092-C21E372D855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9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19D71E-3C1A-45F8-A35E-4E5451B7234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67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A743D9-0FEC-4753-9DE1-32AEB3B7D5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15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46925" y="554038"/>
            <a:ext cx="2212975" cy="5810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554038"/>
            <a:ext cx="6491287" cy="5810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E34659-B63B-4F9F-837A-E8FC41395CE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88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D88A78-20FF-46FE-ACF8-6ADE265547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09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8F09CD-EA0E-46B9-A9BA-A1912463102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19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5CF261-62FD-4027-B5CB-9AE7452C446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93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5A1E8E-13F4-4030-A88A-1709C7B152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24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DE0138-AD16-4D5A-BE39-0AEC38185A4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7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08E745-8C66-4036-B5EE-AE5613D80AC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282D52-C459-4C39-9AAC-52E79853DD2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90F5CA-C78C-4C2B-867A-6CF8E99B92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10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A69169-FA0E-41E9-9E4D-A44056BC748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87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502485-972C-4C49-AEB5-325CDAEF55E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35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78F884-7B7F-44B4-99CD-16254072BA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25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A3AE70-DB74-439C-945B-5A31937CF8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0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EDFFA3-0236-42F8-A803-69ADA23A09D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30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ED32AD-66F1-4230-A9F5-BF543D88E3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70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28FA27-99D1-44DC-A016-C33343F558C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71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EA5EA6-F9A3-4B9B-8ECD-9D8212233FC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68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6352D2-091B-4142-A089-F1E3445F64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88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93414E-7EE2-4ECA-98A2-7E37CA7EE4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83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2160588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2160588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2119DA-F8FA-4F1C-9778-CB98431955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6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2BA673-5D7D-4A39-BCB2-45217CF0B9E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63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DDE418-AA1D-4076-9485-C18101AB72C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1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29912B-E373-4F60-948B-DA91254C86C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64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83B9BE-32BD-4597-AA43-107C3285A26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0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28E312-3EFB-4EF6-9601-C4CC67A462E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74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FB52AB-3AE2-4466-9660-207D250260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28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A2DB08-81E2-4C2A-80EE-DF5E9F6719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42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E79D53-DDD8-43DB-B3A4-2577DE804D8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25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2057400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2057400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C6E07B-E950-46AC-BDCC-1F247136BB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66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24CC79-BD99-46B3-82CE-694423C5B7E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31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B53947-69B0-4479-B35C-6EE68033E6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4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E78491-DF19-448D-9A61-E1ADB5A36B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49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DA6BCD-71F2-4477-BA7D-FF7365CB5D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61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E5090B-C39A-4B68-8F59-049E67B34E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30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0F73E0-3642-43C2-9F40-44AA2F600C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38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33B872-2407-4D7B-88DE-80CC22DB5F3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54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140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140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0518DF-D918-473D-BF8A-07AA00EA345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45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E142FC-2F61-4651-8699-4B9443861D5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75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36E52D-FDE7-4737-BC37-392C9181390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51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6FD0B3-763C-45FA-87EB-EA0EB4BB99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15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2165350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2165350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7847F5-7BA7-4011-AE12-A8754182D53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97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B2007C-5653-4E07-8D65-1863FBA8E2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86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F69BC6-D1A0-4E9A-B946-7507B245CC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12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006ACA-0B01-47F7-9C95-1B59747B7FB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98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68698C-587C-4388-B74F-ED0ABE4308D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30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053497-D90C-4943-9B9A-AAD2C8593A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6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AEAF97-EE7B-4C2C-8A16-8EE5F64AEE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30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98FFF5-135D-4E6C-885E-179FD98A34C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45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248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248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473DF8-202E-4D45-996E-43EDF516B0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11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6A05AD-629E-4F94-875B-7CEE8B34C51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77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595567-9100-4D30-B053-5035C5D417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00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ABBBC2-ECC3-443B-B7C2-93E5DDB074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84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0DE5F8-0A1B-40E7-92A8-BCFECA0E9F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62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D1F470-F900-4AB7-A51B-48547EED22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77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4C70AC-B193-438E-944E-BC15607F9A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59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1E8BC4-8122-44B5-B7EF-152C9B0A27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59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7AC7C1-7E4F-4835-A3A4-012C83B92B8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70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602810-4CC0-45E5-8DCB-4197E6B62F5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28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0176A3-CE11-41BE-AEA2-9A444CDB49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01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85FE63-542F-42A1-8BD7-BD2B1C11F9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36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C7F47F-3D5E-4916-BF8A-7C8B8906364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01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C06B01-6732-4AA3-B628-43E472E38D0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97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F9909F-1A05-4112-97A7-CBD411D64D7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8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216000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4E675706-643B-4992-83E9-9D4F49B981D3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sz="4400" b="1" i="0" u="none" strike="noStrike">
          <a:ln>
            <a:noFill/>
          </a:ln>
          <a:latin typeface="Albany" pitchFamily="18"/>
          <a:cs typeface="Tahoma" pitchFamily="2"/>
        </a:defRPr>
      </a:lvl1pPr>
    </p:titleStyle>
    <p:bodyStyle>
      <a:lvl1pPr marL="432000" marR="0" indent="-324000" rtl="0" hangingPunct="0">
        <a:spcBef>
          <a:spcPts val="0"/>
        </a:spcBef>
        <a:spcAft>
          <a:spcPts val="1417"/>
        </a:spcAft>
        <a:tabLst/>
        <a:defRPr lang="en-US" sz="2400" b="0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553320"/>
            <a:ext cx="88560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92000" y="1980000"/>
            <a:ext cx="828000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40000" y="6419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419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US" sz="14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083360" y="6419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B0999220-0BE2-4D2E-B56F-2B82D97C8B5F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sz="4400" b="1" i="0" u="none" strike="noStrike">
          <a:ln>
            <a:noFill/>
          </a:ln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US" sz="2400" b="0" i="0" u="none" strike="noStrike">
          <a:ln>
            <a:noFill/>
          </a:ln>
          <a:solidFill>
            <a:srgbClr val="000080"/>
          </a:solidFill>
          <a:latin typeface="Albany" pitchFamily="18"/>
          <a:cs typeface="Tahoma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400" kern="12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3CA3996F-175A-4ACC-A121-AEFBAD39FE40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sz="4400" b="0" i="0" u="none" strike="noStrike" kern="1200">
          <a:ln>
            <a:noFill/>
          </a:ln>
          <a:latin typeface="Arial" pitchFamily="18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en-US" sz="2400" b="0" i="0" u="none" strike="noStrike" kern="1200">
          <a:ln>
            <a:noFill/>
          </a:ln>
          <a:latin typeface="Arial" pitchFamily="18"/>
          <a:cs typeface="Mangal" pitchFamily="2"/>
        </a:defRPr>
      </a:lvl1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76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4A0404C1-F9A2-40A2-9F20-EE312C2413C8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sz="4400" b="1" i="0" u="none" strike="noStrike">
          <a:ln>
            <a:noFill/>
          </a:ln>
          <a:latin typeface="Albany" pitchFamily="18"/>
          <a:cs typeface="Tahoma" pitchFamily="2"/>
        </a:defRPr>
      </a:lvl1pPr>
    </p:titleStyle>
    <p:bodyStyle>
      <a:lvl1pPr marL="432000" marR="0" indent="-324000" rtl="0" hangingPunct="0">
        <a:spcBef>
          <a:spcPts val="0"/>
        </a:spcBef>
        <a:spcAft>
          <a:spcPts val="1417"/>
        </a:spcAft>
        <a:tabLst/>
        <a:defRPr lang="en-US" sz="2400" b="0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2057039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0000"/>
              </a:buClr>
              <a:buSzPct val="45000"/>
              <a:buFont typeface="StarSymbol"/>
              <a:buNone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00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00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00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00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00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99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995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99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9001D4F6-EDD8-4CA9-93B4-06E04130E60E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sz="4400" b="1" i="1" u="none" strike="noStrike">
          <a:ln>
            <a:noFill/>
          </a:ln>
          <a:solidFill>
            <a:srgbClr val="FFFFFF"/>
          </a:solidFill>
          <a:latin typeface="Thorndale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US" sz="2400" b="0" i="0" u="none" strike="noStrike">
          <a:ln>
            <a:noFill/>
          </a:ln>
          <a:solidFill>
            <a:srgbClr val="FFFFFF"/>
          </a:solidFill>
          <a:latin typeface="Thorndale" pitchFamily="18"/>
          <a:cs typeface="Tahoma" pitchFamily="2"/>
        </a:defRPr>
      </a:lvl1pPr>
    </p:bodyStyle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2165039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99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995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99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F123331B-3760-4E64-AB87-1656F63AF458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sz="4400" b="1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US" sz="2400" b="0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bodyStyle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solidFill>
                  <a:srgbClr val="FFFFFF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52BCD902-8EBD-4C28-B653-58796E12DABF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sz="4400" b="0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US" sz="3200" b="0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bm.com/software/analytics/sps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3.xml"/><Relationship Id="rId6" Type="http://schemas.openxmlformats.org/officeDocument/2006/relationships/hyperlink" Target="http://projects.gnome.org/gnumeric/functions.shtml" TargetMode="External"/><Relationship Id="rId5" Type="http://schemas.openxmlformats.org/officeDocument/2006/relationships/hyperlink" Target="http://statsoft.com/textbook" TargetMode="External"/><Relationship Id="rId4" Type="http://schemas.openxmlformats.org/officeDocument/2006/relationships/hyperlink" Target="http://statsof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835200"/>
            <a:ext cx="10115640" cy="1144800"/>
          </a:xfrm>
          <a:gradFill>
            <a:gsLst>
              <a:gs pos="0">
                <a:srgbClr val="0000FF"/>
              </a:gs>
              <a:gs pos="100000">
                <a:srgbClr val="E6E6FF"/>
              </a:gs>
            </a:gsLst>
            <a:path path="circle">
              <a:fillToRect l="50000" t="50000" r="50000" b="50000"/>
            </a:path>
          </a:gra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360000" marR="360000" lvl="0" indent="360000" algn="just">
              <a:buNone/>
            </a:pPr>
            <a: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Постановка экспериментов – неотъемлемая часть исследований.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>
          <a:xfrm>
            <a:off x="504359" y="166320"/>
            <a:ext cx="9071640" cy="5673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Место и роль прикладной статистики</a:t>
            </a: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 idx="4294967295"/>
          </p:nvPr>
        </p:nvSpPr>
        <p:spPr>
          <a:xfrm>
            <a:off x="0" y="4320000"/>
            <a:ext cx="10115640" cy="3283199"/>
          </a:xfrm>
          <a:gradFill>
            <a:gsLst>
              <a:gs pos="0">
                <a:srgbClr val="0000FF"/>
              </a:gs>
              <a:gs pos="100000">
                <a:srgbClr val="E6E6FF"/>
              </a:gs>
            </a:gsLst>
            <a:path path="circle">
              <a:fillToRect l="50000" t="50000" r="50000" b="50000"/>
            </a:path>
          </a:gra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360000" marR="360000" lvl="0" indent="360000" algn="just">
              <a:buNone/>
            </a:pPr>
            <a: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Для последнего случая вопросы рациональной организации, формального анализа и предметной интерпретации результатов эксперимента являются наиболее проработанными. Дисциплина, задачей которой является разработка этих вопросов, носит название </a:t>
            </a:r>
            <a:r>
              <a:rPr lang="ru-RU" sz="3000" b="1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математической теории эксперимента</a:t>
            </a:r>
            <a: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.</a:t>
            </a: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 idx="4294967295"/>
          </p:nvPr>
        </p:nvSpPr>
        <p:spPr>
          <a:xfrm>
            <a:off x="0" y="2160000"/>
            <a:ext cx="10115640" cy="1980000"/>
          </a:xfrm>
          <a:gradFill>
            <a:gsLst>
              <a:gs pos="0">
                <a:srgbClr val="0000FF"/>
              </a:gs>
              <a:gs pos="100000">
                <a:srgbClr val="E6E6FF"/>
              </a:gs>
            </a:gsLst>
            <a:path path="circle">
              <a:fillToRect l="50000" t="50000" r="50000" b="50000"/>
            </a:path>
          </a:gra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360000" marR="360000" lvl="0" indent="360000" algn="l">
              <a:buNone/>
            </a:pPr>
            <a: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Результат эксперимента:</a:t>
            </a:r>
            <a:b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</a:br>
            <a: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– качественное суждение;</a:t>
            </a:r>
            <a:b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</a:br>
            <a: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– ранговый показатель;</a:t>
            </a:r>
            <a:b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</a:br>
            <a: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– </a:t>
            </a:r>
            <a:r>
              <a:rPr lang="ru-RU" sz="3000" b="1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численный</a:t>
            </a:r>
            <a: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 (действительнозначный) </a:t>
            </a:r>
            <a:r>
              <a:rPr lang="ru-RU" sz="3000" b="1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показатель</a:t>
            </a:r>
            <a: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897839"/>
            <a:ext cx="10115640" cy="722159"/>
          </a:xfrm>
          <a:gradFill>
            <a:gsLst>
              <a:gs pos="0">
                <a:srgbClr val="0000FF"/>
              </a:gs>
              <a:gs pos="100000">
                <a:srgbClr val="E6E6FF"/>
              </a:gs>
            </a:gsLst>
            <a:path path="circle">
              <a:fillToRect l="50000" t="50000" r="50000" b="50000"/>
            </a:path>
          </a:gra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математическая теория эксперимента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>
          <a:xfrm>
            <a:off x="504359" y="166320"/>
            <a:ext cx="9071640" cy="5673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Экспериментальное исследование</a:t>
            </a:r>
          </a:p>
        </p:txBody>
      </p:sp>
      <p:sp>
        <p:nvSpPr>
          <p:cNvPr id="4" name="Полилиния 3"/>
          <p:cNvSpPr/>
          <p:nvPr/>
        </p:nvSpPr>
        <p:spPr>
          <a:xfrm>
            <a:off x="1440000" y="3780000"/>
            <a:ext cx="8460000" cy="900000"/>
          </a:xfrm>
          <a:custGeom>
            <a:avLst>
              <a:gd name="f0" fmla="val 20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abs f3"/>
              <a:gd name="f12" fmla="abs f4"/>
              <a:gd name="f13" fmla="abs f5"/>
              <a:gd name="f14" fmla="*/ f7 1 8"/>
              <a:gd name="f15" fmla="val f6"/>
              <a:gd name="f16" fmla="+- f6 10800 0"/>
              <a:gd name="f17" fmla="pin 0 f0 10800"/>
              <a:gd name="f18" fmla="?: f11 f3 1"/>
              <a:gd name="f19" fmla="?: f12 f4 1"/>
              <a:gd name="f20" fmla="?: f13 f5 1"/>
              <a:gd name="f21" fmla="+- 0 0 f14"/>
              <a:gd name="f22" fmla="+- 10800 0 f17"/>
              <a:gd name="f23" fmla="val f17"/>
              <a:gd name="f24" fmla="+- f6 f17 0"/>
              <a:gd name="f25" fmla="*/ f18 1 21600"/>
              <a:gd name="f26" fmla="*/ f19 1 21600"/>
              <a:gd name="f27" fmla="*/ 21600 f18 1"/>
              <a:gd name="f28" fmla="*/ 21600 f19 1"/>
              <a:gd name="f29" fmla="*/ f21 f1 1"/>
              <a:gd name="f30" fmla="min f26 f25"/>
              <a:gd name="f31" fmla="*/ f27 1 f20"/>
              <a:gd name="f32" fmla="*/ f28 1 f20"/>
              <a:gd name="f33" fmla="*/ f29 1 f7"/>
              <a:gd name="f34" fmla="+- f33 0 f2"/>
              <a:gd name="f35" fmla="val f31"/>
              <a:gd name="f36" fmla="+- f31 0 10800"/>
              <a:gd name="f37" fmla="val f32"/>
              <a:gd name="f38" fmla="+- f32 0 10800"/>
              <a:gd name="f39" fmla="+- f31 0 f17"/>
              <a:gd name="f40" fmla="+- f32 0 f17"/>
              <a:gd name="f41" fmla="*/ f17 f30 1"/>
              <a:gd name="f42" fmla="*/ 10800 f30 1"/>
              <a:gd name="f43" fmla="*/ f24 f30 1"/>
              <a:gd name="f44" fmla="*/ f23 f30 1"/>
              <a:gd name="f45" fmla="*/ f15 f30 1"/>
              <a:gd name="f46" fmla="sin 1 f34"/>
              <a:gd name="f47" fmla="cos 1 f34"/>
              <a:gd name="f48" fmla="*/ f39 f30 1"/>
              <a:gd name="f49" fmla="*/ f40 f30 1"/>
              <a:gd name="f50" fmla="*/ f35 f30 1"/>
              <a:gd name="f51" fmla="*/ f37 f30 1"/>
              <a:gd name="f52" fmla="+- 0 0 f46"/>
              <a:gd name="f53" fmla="+- 0 0 f47"/>
              <a:gd name="f54" fmla="*/ 10800 1 f52"/>
              <a:gd name="f55" fmla="*/ f22 1 f52"/>
              <a:gd name="f56" fmla="*/ f54 f53 1"/>
              <a:gd name="f57" fmla="*/ f55 f53 1"/>
              <a:gd name="f58" fmla="+- f36 f56 0"/>
              <a:gd name="f59" fmla="+- f16 0 f56"/>
              <a:gd name="f60" fmla="+- f38 f56 0"/>
              <a:gd name="f61" fmla="+- f36 f57 0"/>
              <a:gd name="f62" fmla="+- f16 0 f57"/>
              <a:gd name="f63" fmla="+- f38 f57 0"/>
              <a:gd name="f64" fmla="+- f62 0 f23"/>
              <a:gd name="f65" fmla="+- f62 0 f24"/>
              <a:gd name="f66" fmla="*/ f61 f30 1"/>
              <a:gd name="f67" fmla="*/ f62 f30 1"/>
              <a:gd name="f68" fmla="*/ f63 f30 1"/>
              <a:gd name="f69" fmla="*/ f58 f30 1"/>
              <a:gd name="f70" fmla="*/ f59 f30 1"/>
              <a:gd name="f71" fmla="*/ f60 f30 1"/>
              <a:gd name="f72" fmla="*/ f64 1 2"/>
              <a:gd name="f73" fmla="*/ f65 1 2"/>
              <a:gd name="f74" fmla="+- f23 f72 0"/>
              <a:gd name="f75" fmla="+- f24 f73 0"/>
              <a:gd name="f76" fmla="+- f6 f74 0"/>
              <a:gd name="f77" fmla="+- f31 0 f74"/>
              <a:gd name="f78" fmla="+- f6 f75 0"/>
              <a:gd name="f79" fmla="+- f32 0 f75"/>
              <a:gd name="f80" fmla="*/ f76 f30 1"/>
              <a:gd name="f81" fmla="*/ f78 f30 1"/>
              <a:gd name="f82" fmla="*/ f77 f30 1"/>
              <a:gd name="f83" fmla="*/ f79 f30 1"/>
            </a:gdLst>
            <a:ahLst>
              <a:ahXY gdRefX="f0" minX="f6" maxX="f8">
                <a:pos x="f41" y="f4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0" t="f81" r="f82" b="f83"/>
            <a:pathLst>
              <a:path stroke="0">
                <a:moveTo>
                  <a:pt x="f66" y="f43"/>
                </a:moveTo>
                <a:lnTo>
                  <a:pt x="f48" y="f67"/>
                </a:lnTo>
                <a:lnTo>
                  <a:pt x="f48" y="f68"/>
                </a:lnTo>
                <a:lnTo>
                  <a:pt x="f66" y="f49"/>
                </a:lnTo>
                <a:lnTo>
                  <a:pt x="f67" y="f49"/>
                </a:lnTo>
                <a:lnTo>
                  <a:pt x="f44" y="f68"/>
                </a:lnTo>
                <a:lnTo>
                  <a:pt x="f44" y="f67"/>
                </a:lnTo>
                <a:lnTo>
                  <a:pt x="f67" y="f43"/>
                </a:lnTo>
                <a:close/>
              </a:path>
              <a:path>
                <a:moveTo>
                  <a:pt x="f69" y="f45"/>
                </a:moveTo>
                <a:lnTo>
                  <a:pt x="f50" y="f70"/>
                </a:lnTo>
                <a:lnTo>
                  <a:pt x="f48" y="f67"/>
                </a:lnTo>
                <a:lnTo>
                  <a:pt x="f66" y="f43"/>
                </a:lnTo>
                <a:close/>
                <a:moveTo>
                  <a:pt x="f70" y="f51"/>
                </a:moveTo>
                <a:lnTo>
                  <a:pt x="f45" y="f71"/>
                </a:lnTo>
                <a:lnTo>
                  <a:pt x="f44" y="f68"/>
                </a:lnTo>
                <a:lnTo>
                  <a:pt x="f67" y="f49"/>
                </a:lnTo>
                <a:close/>
              </a:path>
              <a:path>
                <a:moveTo>
                  <a:pt x="f50" y="f70"/>
                </a:moveTo>
                <a:lnTo>
                  <a:pt x="f50" y="f71"/>
                </a:lnTo>
                <a:lnTo>
                  <a:pt x="f48" y="f68"/>
                </a:lnTo>
                <a:lnTo>
                  <a:pt x="f48" y="f67"/>
                </a:lnTo>
                <a:close/>
                <a:moveTo>
                  <a:pt x="f69" y="f51"/>
                </a:moveTo>
                <a:lnTo>
                  <a:pt x="f70" y="f51"/>
                </a:lnTo>
                <a:lnTo>
                  <a:pt x="f67" y="f49"/>
                </a:lnTo>
                <a:lnTo>
                  <a:pt x="f66" y="f49"/>
                </a:lnTo>
                <a:close/>
              </a:path>
              <a:path>
                <a:moveTo>
                  <a:pt x="f50" y="f71"/>
                </a:moveTo>
                <a:lnTo>
                  <a:pt x="f69" y="f51"/>
                </a:lnTo>
                <a:lnTo>
                  <a:pt x="f66" y="f49"/>
                </a:lnTo>
                <a:lnTo>
                  <a:pt x="f48" y="f68"/>
                </a:lnTo>
                <a:close/>
              </a:path>
              <a:path>
                <a:moveTo>
                  <a:pt x="f45" y="f71"/>
                </a:moveTo>
                <a:lnTo>
                  <a:pt x="f45" y="f70"/>
                </a:lnTo>
                <a:lnTo>
                  <a:pt x="f44" y="f67"/>
                </a:lnTo>
                <a:lnTo>
                  <a:pt x="f44" y="f68"/>
                </a:lnTo>
                <a:close/>
                <a:moveTo>
                  <a:pt x="f70" y="f45"/>
                </a:moveTo>
                <a:lnTo>
                  <a:pt x="f69" y="f45"/>
                </a:lnTo>
                <a:lnTo>
                  <a:pt x="f66" y="f43"/>
                </a:lnTo>
                <a:lnTo>
                  <a:pt x="f67" y="f43"/>
                </a:lnTo>
                <a:close/>
              </a:path>
              <a:path>
                <a:moveTo>
                  <a:pt x="f45" y="f70"/>
                </a:moveTo>
                <a:lnTo>
                  <a:pt x="f70" y="f45"/>
                </a:lnTo>
                <a:lnTo>
                  <a:pt x="f67" y="f43"/>
                </a:lnTo>
                <a:lnTo>
                  <a:pt x="f44" y="f67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000" b="0" i="0" u="none" strike="noStrike" kern="1200">
                <a:ln>
                  <a:noFill/>
                </a:ln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  <a:ea typeface="Arial Unicode MS" pitchFamily="2"/>
                <a:cs typeface="Mangal" pitchFamily="2"/>
              </a:rPr>
              <a:t>Статистический (формальный) анализ</a:t>
            </a:r>
          </a:p>
        </p:txBody>
      </p:sp>
      <p:sp>
        <p:nvSpPr>
          <p:cNvPr id="5" name="Полилиния 4"/>
          <p:cNvSpPr/>
          <p:nvPr/>
        </p:nvSpPr>
        <p:spPr>
          <a:xfrm>
            <a:off x="3960000" y="5040000"/>
            <a:ext cx="5940000" cy="1260000"/>
          </a:xfrm>
          <a:custGeom>
            <a:avLst>
              <a:gd name="f0" fmla="val 1671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abs f3"/>
              <a:gd name="f12" fmla="abs f4"/>
              <a:gd name="f13" fmla="abs f5"/>
              <a:gd name="f14" fmla="*/ f7 1 8"/>
              <a:gd name="f15" fmla="val f6"/>
              <a:gd name="f16" fmla="+- f6 10800 0"/>
              <a:gd name="f17" fmla="pin 0 f0 10800"/>
              <a:gd name="f18" fmla="?: f11 f3 1"/>
              <a:gd name="f19" fmla="?: f12 f4 1"/>
              <a:gd name="f20" fmla="?: f13 f5 1"/>
              <a:gd name="f21" fmla="+- 0 0 f14"/>
              <a:gd name="f22" fmla="+- 10800 0 f17"/>
              <a:gd name="f23" fmla="val f17"/>
              <a:gd name="f24" fmla="+- f6 f17 0"/>
              <a:gd name="f25" fmla="*/ f18 1 21600"/>
              <a:gd name="f26" fmla="*/ f19 1 21600"/>
              <a:gd name="f27" fmla="*/ 21600 f18 1"/>
              <a:gd name="f28" fmla="*/ 21600 f19 1"/>
              <a:gd name="f29" fmla="*/ f21 f1 1"/>
              <a:gd name="f30" fmla="min f26 f25"/>
              <a:gd name="f31" fmla="*/ f27 1 f20"/>
              <a:gd name="f32" fmla="*/ f28 1 f20"/>
              <a:gd name="f33" fmla="*/ f29 1 f7"/>
              <a:gd name="f34" fmla="+- f33 0 f2"/>
              <a:gd name="f35" fmla="val f31"/>
              <a:gd name="f36" fmla="+- f31 0 10800"/>
              <a:gd name="f37" fmla="val f32"/>
              <a:gd name="f38" fmla="+- f32 0 10800"/>
              <a:gd name="f39" fmla="+- f31 0 f17"/>
              <a:gd name="f40" fmla="+- f32 0 f17"/>
              <a:gd name="f41" fmla="*/ f17 f30 1"/>
              <a:gd name="f42" fmla="*/ 10800 f30 1"/>
              <a:gd name="f43" fmla="*/ f24 f30 1"/>
              <a:gd name="f44" fmla="*/ f23 f30 1"/>
              <a:gd name="f45" fmla="*/ f15 f30 1"/>
              <a:gd name="f46" fmla="sin 1 f34"/>
              <a:gd name="f47" fmla="cos 1 f34"/>
              <a:gd name="f48" fmla="*/ f39 f30 1"/>
              <a:gd name="f49" fmla="*/ f40 f30 1"/>
              <a:gd name="f50" fmla="*/ f35 f30 1"/>
              <a:gd name="f51" fmla="*/ f37 f30 1"/>
              <a:gd name="f52" fmla="+- 0 0 f46"/>
              <a:gd name="f53" fmla="+- 0 0 f47"/>
              <a:gd name="f54" fmla="*/ 10800 1 f52"/>
              <a:gd name="f55" fmla="*/ f22 1 f52"/>
              <a:gd name="f56" fmla="*/ f54 f53 1"/>
              <a:gd name="f57" fmla="*/ f55 f53 1"/>
              <a:gd name="f58" fmla="+- f36 f56 0"/>
              <a:gd name="f59" fmla="+- f16 0 f56"/>
              <a:gd name="f60" fmla="+- f38 f56 0"/>
              <a:gd name="f61" fmla="+- f36 f57 0"/>
              <a:gd name="f62" fmla="+- f16 0 f57"/>
              <a:gd name="f63" fmla="+- f38 f57 0"/>
              <a:gd name="f64" fmla="+- f62 0 f23"/>
              <a:gd name="f65" fmla="+- f62 0 f24"/>
              <a:gd name="f66" fmla="*/ f61 f30 1"/>
              <a:gd name="f67" fmla="*/ f62 f30 1"/>
              <a:gd name="f68" fmla="*/ f63 f30 1"/>
              <a:gd name="f69" fmla="*/ f58 f30 1"/>
              <a:gd name="f70" fmla="*/ f59 f30 1"/>
              <a:gd name="f71" fmla="*/ f60 f30 1"/>
              <a:gd name="f72" fmla="*/ f64 1 2"/>
              <a:gd name="f73" fmla="*/ f65 1 2"/>
              <a:gd name="f74" fmla="+- f23 f72 0"/>
              <a:gd name="f75" fmla="+- f24 f73 0"/>
              <a:gd name="f76" fmla="+- f6 f74 0"/>
              <a:gd name="f77" fmla="+- f31 0 f74"/>
              <a:gd name="f78" fmla="+- f6 f75 0"/>
              <a:gd name="f79" fmla="+- f32 0 f75"/>
              <a:gd name="f80" fmla="*/ f76 f30 1"/>
              <a:gd name="f81" fmla="*/ f78 f30 1"/>
              <a:gd name="f82" fmla="*/ f77 f30 1"/>
              <a:gd name="f83" fmla="*/ f79 f30 1"/>
            </a:gdLst>
            <a:ahLst>
              <a:ahXY gdRefX="f0" minX="f6" maxX="f8">
                <a:pos x="f41" y="f4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0" t="f81" r="f82" b="f83"/>
            <a:pathLst>
              <a:path stroke="0">
                <a:moveTo>
                  <a:pt x="f66" y="f43"/>
                </a:moveTo>
                <a:lnTo>
                  <a:pt x="f48" y="f67"/>
                </a:lnTo>
                <a:lnTo>
                  <a:pt x="f48" y="f68"/>
                </a:lnTo>
                <a:lnTo>
                  <a:pt x="f66" y="f49"/>
                </a:lnTo>
                <a:lnTo>
                  <a:pt x="f67" y="f49"/>
                </a:lnTo>
                <a:lnTo>
                  <a:pt x="f44" y="f68"/>
                </a:lnTo>
                <a:lnTo>
                  <a:pt x="f44" y="f67"/>
                </a:lnTo>
                <a:lnTo>
                  <a:pt x="f67" y="f43"/>
                </a:lnTo>
                <a:close/>
              </a:path>
              <a:path>
                <a:moveTo>
                  <a:pt x="f69" y="f45"/>
                </a:moveTo>
                <a:lnTo>
                  <a:pt x="f50" y="f70"/>
                </a:lnTo>
                <a:lnTo>
                  <a:pt x="f48" y="f67"/>
                </a:lnTo>
                <a:lnTo>
                  <a:pt x="f66" y="f43"/>
                </a:lnTo>
                <a:close/>
                <a:moveTo>
                  <a:pt x="f70" y="f51"/>
                </a:moveTo>
                <a:lnTo>
                  <a:pt x="f45" y="f71"/>
                </a:lnTo>
                <a:lnTo>
                  <a:pt x="f44" y="f68"/>
                </a:lnTo>
                <a:lnTo>
                  <a:pt x="f67" y="f49"/>
                </a:lnTo>
                <a:close/>
              </a:path>
              <a:path>
                <a:moveTo>
                  <a:pt x="f50" y="f70"/>
                </a:moveTo>
                <a:lnTo>
                  <a:pt x="f50" y="f71"/>
                </a:lnTo>
                <a:lnTo>
                  <a:pt x="f48" y="f68"/>
                </a:lnTo>
                <a:lnTo>
                  <a:pt x="f48" y="f67"/>
                </a:lnTo>
                <a:close/>
                <a:moveTo>
                  <a:pt x="f69" y="f51"/>
                </a:moveTo>
                <a:lnTo>
                  <a:pt x="f70" y="f51"/>
                </a:lnTo>
                <a:lnTo>
                  <a:pt x="f67" y="f49"/>
                </a:lnTo>
                <a:lnTo>
                  <a:pt x="f66" y="f49"/>
                </a:lnTo>
                <a:close/>
              </a:path>
              <a:path>
                <a:moveTo>
                  <a:pt x="f50" y="f71"/>
                </a:moveTo>
                <a:lnTo>
                  <a:pt x="f69" y="f51"/>
                </a:lnTo>
                <a:lnTo>
                  <a:pt x="f66" y="f49"/>
                </a:lnTo>
                <a:lnTo>
                  <a:pt x="f48" y="f68"/>
                </a:lnTo>
                <a:close/>
              </a:path>
              <a:path>
                <a:moveTo>
                  <a:pt x="f45" y="f71"/>
                </a:moveTo>
                <a:lnTo>
                  <a:pt x="f45" y="f70"/>
                </a:lnTo>
                <a:lnTo>
                  <a:pt x="f44" y="f67"/>
                </a:lnTo>
                <a:lnTo>
                  <a:pt x="f44" y="f68"/>
                </a:lnTo>
                <a:close/>
                <a:moveTo>
                  <a:pt x="f70" y="f45"/>
                </a:moveTo>
                <a:lnTo>
                  <a:pt x="f69" y="f45"/>
                </a:lnTo>
                <a:lnTo>
                  <a:pt x="f66" y="f43"/>
                </a:lnTo>
                <a:lnTo>
                  <a:pt x="f67" y="f43"/>
                </a:lnTo>
                <a:close/>
              </a:path>
              <a:path>
                <a:moveTo>
                  <a:pt x="f45" y="f70"/>
                </a:moveTo>
                <a:lnTo>
                  <a:pt x="f70" y="f45"/>
                </a:lnTo>
                <a:lnTo>
                  <a:pt x="f67" y="f43"/>
                </a:lnTo>
                <a:lnTo>
                  <a:pt x="f44" y="f67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000" b="0" i="0" u="none" strike="noStrike" kern="1200">
                <a:ln>
                  <a:noFill/>
                </a:ln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  <a:ea typeface="Arial Unicode MS" pitchFamily="2"/>
                <a:cs typeface="Mangal" pitchFamily="2"/>
              </a:rPr>
              <a:t>Содержательный (предметный) анализ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180000" y="2160000"/>
            <a:ext cx="5940000" cy="1260000"/>
          </a:xfrm>
          <a:custGeom>
            <a:avLst>
              <a:gd name="f0" fmla="val 1616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abs f3"/>
              <a:gd name="f12" fmla="abs f4"/>
              <a:gd name="f13" fmla="abs f5"/>
              <a:gd name="f14" fmla="*/ f7 1 8"/>
              <a:gd name="f15" fmla="val f6"/>
              <a:gd name="f16" fmla="+- f6 10800 0"/>
              <a:gd name="f17" fmla="pin 0 f0 10800"/>
              <a:gd name="f18" fmla="?: f11 f3 1"/>
              <a:gd name="f19" fmla="?: f12 f4 1"/>
              <a:gd name="f20" fmla="?: f13 f5 1"/>
              <a:gd name="f21" fmla="+- 0 0 f14"/>
              <a:gd name="f22" fmla="+- 10800 0 f17"/>
              <a:gd name="f23" fmla="val f17"/>
              <a:gd name="f24" fmla="+- f6 f17 0"/>
              <a:gd name="f25" fmla="*/ f18 1 21600"/>
              <a:gd name="f26" fmla="*/ f19 1 21600"/>
              <a:gd name="f27" fmla="*/ 21600 f18 1"/>
              <a:gd name="f28" fmla="*/ 21600 f19 1"/>
              <a:gd name="f29" fmla="*/ f21 f1 1"/>
              <a:gd name="f30" fmla="min f26 f25"/>
              <a:gd name="f31" fmla="*/ f27 1 f20"/>
              <a:gd name="f32" fmla="*/ f28 1 f20"/>
              <a:gd name="f33" fmla="*/ f29 1 f7"/>
              <a:gd name="f34" fmla="+- f33 0 f2"/>
              <a:gd name="f35" fmla="val f31"/>
              <a:gd name="f36" fmla="+- f31 0 10800"/>
              <a:gd name="f37" fmla="val f32"/>
              <a:gd name="f38" fmla="+- f32 0 10800"/>
              <a:gd name="f39" fmla="+- f31 0 f17"/>
              <a:gd name="f40" fmla="+- f32 0 f17"/>
              <a:gd name="f41" fmla="*/ f17 f30 1"/>
              <a:gd name="f42" fmla="*/ 10800 f30 1"/>
              <a:gd name="f43" fmla="*/ f24 f30 1"/>
              <a:gd name="f44" fmla="*/ f23 f30 1"/>
              <a:gd name="f45" fmla="*/ f15 f30 1"/>
              <a:gd name="f46" fmla="sin 1 f34"/>
              <a:gd name="f47" fmla="cos 1 f34"/>
              <a:gd name="f48" fmla="*/ f39 f30 1"/>
              <a:gd name="f49" fmla="*/ f40 f30 1"/>
              <a:gd name="f50" fmla="*/ f35 f30 1"/>
              <a:gd name="f51" fmla="*/ f37 f30 1"/>
              <a:gd name="f52" fmla="+- 0 0 f46"/>
              <a:gd name="f53" fmla="+- 0 0 f47"/>
              <a:gd name="f54" fmla="*/ 10800 1 f52"/>
              <a:gd name="f55" fmla="*/ f22 1 f52"/>
              <a:gd name="f56" fmla="*/ f54 f53 1"/>
              <a:gd name="f57" fmla="*/ f55 f53 1"/>
              <a:gd name="f58" fmla="+- f36 f56 0"/>
              <a:gd name="f59" fmla="+- f16 0 f56"/>
              <a:gd name="f60" fmla="+- f38 f56 0"/>
              <a:gd name="f61" fmla="+- f36 f57 0"/>
              <a:gd name="f62" fmla="+- f16 0 f57"/>
              <a:gd name="f63" fmla="+- f38 f57 0"/>
              <a:gd name="f64" fmla="+- f62 0 f23"/>
              <a:gd name="f65" fmla="+- f62 0 f24"/>
              <a:gd name="f66" fmla="*/ f61 f30 1"/>
              <a:gd name="f67" fmla="*/ f62 f30 1"/>
              <a:gd name="f68" fmla="*/ f63 f30 1"/>
              <a:gd name="f69" fmla="*/ f58 f30 1"/>
              <a:gd name="f70" fmla="*/ f59 f30 1"/>
              <a:gd name="f71" fmla="*/ f60 f30 1"/>
              <a:gd name="f72" fmla="*/ f64 1 2"/>
              <a:gd name="f73" fmla="*/ f65 1 2"/>
              <a:gd name="f74" fmla="+- f23 f72 0"/>
              <a:gd name="f75" fmla="+- f24 f73 0"/>
              <a:gd name="f76" fmla="+- f6 f74 0"/>
              <a:gd name="f77" fmla="+- f31 0 f74"/>
              <a:gd name="f78" fmla="+- f6 f75 0"/>
              <a:gd name="f79" fmla="+- f32 0 f75"/>
              <a:gd name="f80" fmla="*/ f76 f30 1"/>
              <a:gd name="f81" fmla="*/ f78 f30 1"/>
              <a:gd name="f82" fmla="*/ f77 f30 1"/>
              <a:gd name="f83" fmla="*/ f79 f30 1"/>
            </a:gdLst>
            <a:ahLst>
              <a:ahXY gdRefX="f0" minX="f6" maxX="f8">
                <a:pos x="f41" y="f4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0" t="f81" r="f82" b="f83"/>
            <a:pathLst>
              <a:path stroke="0">
                <a:moveTo>
                  <a:pt x="f66" y="f43"/>
                </a:moveTo>
                <a:lnTo>
                  <a:pt x="f48" y="f67"/>
                </a:lnTo>
                <a:lnTo>
                  <a:pt x="f48" y="f68"/>
                </a:lnTo>
                <a:lnTo>
                  <a:pt x="f66" y="f49"/>
                </a:lnTo>
                <a:lnTo>
                  <a:pt x="f67" y="f49"/>
                </a:lnTo>
                <a:lnTo>
                  <a:pt x="f44" y="f68"/>
                </a:lnTo>
                <a:lnTo>
                  <a:pt x="f44" y="f67"/>
                </a:lnTo>
                <a:lnTo>
                  <a:pt x="f67" y="f43"/>
                </a:lnTo>
                <a:close/>
              </a:path>
              <a:path>
                <a:moveTo>
                  <a:pt x="f69" y="f45"/>
                </a:moveTo>
                <a:lnTo>
                  <a:pt x="f50" y="f70"/>
                </a:lnTo>
                <a:lnTo>
                  <a:pt x="f48" y="f67"/>
                </a:lnTo>
                <a:lnTo>
                  <a:pt x="f66" y="f43"/>
                </a:lnTo>
                <a:close/>
                <a:moveTo>
                  <a:pt x="f70" y="f51"/>
                </a:moveTo>
                <a:lnTo>
                  <a:pt x="f45" y="f71"/>
                </a:lnTo>
                <a:lnTo>
                  <a:pt x="f44" y="f68"/>
                </a:lnTo>
                <a:lnTo>
                  <a:pt x="f67" y="f49"/>
                </a:lnTo>
                <a:close/>
              </a:path>
              <a:path>
                <a:moveTo>
                  <a:pt x="f50" y="f70"/>
                </a:moveTo>
                <a:lnTo>
                  <a:pt x="f50" y="f71"/>
                </a:lnTo>
                <a:lnTo>
                  <a:pt x="f48" y="f68"/>
                </a:lnTo>
                <a:lnTo>
                  <a:pt x="f48" y="f67"/>
                </a:lnTo>
                <a:close/>
                <a:moveTo>
                  <a:pt x="f69" y="f51"/>
                </a:moveTo>
                <a:lnTo>
                  <a:pt x="f70" y="f51"/>
                </a:lnTo>
                <a:lnTo>
                  <a:pt x="f67" y="f49"/>
                </a:lnTo>
                <a:lnTo>
                  <a:pt x="f66" y="f49"/>
                </a:lnTo>
                <a:close/>
              </a:path>
              <a:path>
                <a:moveTo>
                  <a:pt x="f50" y="f71"/>
                </a:moveTo>
                <a:lnTo>
                  <a:pt x="f69" y="f51"/>
                </a:lnTo>
                <a:lnTo>
                  <a:pt x="f66" y="f49"/>
                </a:lnTo>
                <a:lnTo>
                  <a:pt x="f48" y="f68"/>
                </a:lnTo>
                <a:close/>
              </a:path>
              <a:path>
                <a:moveTo>
                  <a:pt x="f45" y="f71"/>
                </a:moveTo>
                <a:lnTo>
                  <a:pt x="f45" y="f70"/>
                </a:lnTo>
                <a:lnTo>
                  <a:pt x="f44" y="f67"/>
                </a:lnTo>
                <a:lnTo>
                  <a:pt x="f44" y="f68"/>
                </a:lnTo>
                <a:close/>
                <a:moveTo>
                  <a:pt x="f70" y="f45"/>
                </a:moveTo>
                <a:lnTo>
                  <a:pt x="f69" y="f45"/>
                </a:lnTo>
                <a:lnTo>
                  <a:pt x="f66" y="f43"/>
                </a:lnTo>
                <a:lnTo>
                  <a:pt x="f67" y="f43"/>
                </a:lnTo>
                <a:close/>
              </a:path>
              <a:path>
                <a:moveTo>
                  <a:pt x="f45" y="f70"/>
                </a:moveTo>
                <a:lnTo>
                  <a:pt x="f70" y="f45"/>
                </a:lnTo>
                <a:lnTo>
                  <a:pt x="f67" y="f43"/>
                </a:lnTo>
                <a:lnTo>
                  <a:pt x="f44" y="f67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000" b="0" i="0" u="none" strike="noStrike" kern="1200">
                <a:ln>
                  <a:noFill/>
                </a:ln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  <a:ea typeface="Arial Unicode MS" pitchFamily="2"/>
                <a:cs typeface="Mangal" pitchFamily="2"/>
              </a:rPr>
              <a:t>Организация (планирование) эксперимента</a:t>
            </a:r>
          </a:p>
        </p:txBody>
      </p:sp>
      <p:sp>
        <p:nvSpPr>
          <p:cNvPr id="7" name="Заголовок 6"/>
          <p:cNvSpPr txBox="1">
            <a:spLocks noGrp="1"/>
          </p:cNvSpPr>
          <p:nvPr>
            <p:ph type="title" idx="4294967295"/>
          </p:nvPr>
        </p:nvSpPr>
        <p:spPr>
          <a:xfrm>
            <a:off x="0" y="6840000"/>
            <a:ext cx="10115640" cy="720000"/>
          </a:xfrm>
          <a:gradFill>
            <a:gsLst>
              <a:gs pos="0">
                <a:srgbClr val="0000FF"/>
              </a:gs>
              <a:gs pos="100000">
                <a:srgbClr val="E6E6FF"/>
              </a:gs>
            </a:gsLst>
            <a:path path="circle">
              <a:fillToRect l="50000" t="50000" r="50000" b="50000"/>
            </a:path>
          </a:gra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прикладная дисциплина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900000" y="1620000"/>
            <a:ext cx="2340000" cy="5220000"/>
            <a:chOff x="900000" y="1620000"/>
            <a:chExt cx="2340000" cy="5220000"/>
          </a:xfrm>
        </p:grpSpPr>
        <p:sp>
          <p:nvSpPr>
            <p:cNvPr id="9" name="Полилиния 8"/>
            <p:cNvSpPr/>
            <p:nvPr/>
          </p:nvSpPr>
          <p:spPr>
            <a:xfrm>
              <a:off x="2880000" y="1620000"/>
              <a:ext cx="360000" cy="540000"/>
            </a:xfrm>
            <a:custGeom>
              <a:avLst>
                <a:gd name="f0" fmla="val 14534"/>
                <a:gd name="f1" fmla="val 576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solidFill>
              <a:srgbClr val="FFFFFF"/>
            </a:solidFill>
            <a:ln w="36000">
              <a:solidFill>
                <a:srgbClr val="FFFFFF"/>
              </a:solidFill>
              <a:prstDash val="solid"/>
            </a:ln>
          </p:spPr>
          <p:txBody>
            <a:bodyPr vert="horz" wrap="squar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 flipV="1">
              <a:off x="900000" y="3420000"/>
              <a:ext cx="360000" cy="3420000"/>
            </a:xfrm>
            <a:custGeom>
              <a:avLst>
                <a:gd name="f0" fmla="val 19169"/>
                <a:gd name="f1" fmla="val 5373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solidFill>
              <a:srgbClr val="FFFFFF"/>
            </a:solidFill>
            <a:ln w="36000">
              <a:solidFill>
                <a:srgbClr val="FFFFFF"/>
              </a:solidFill>
              <a:prstDash val="solid"/>
            </a:ln>
          </p:spPr>
          <p:txBody>
            <a:bodyPr vert="horz" wrap="squar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endParaRPr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640000" y="6300000"/>
            <a:ext cx="360000" cy="540000"/>
          </a:xfrm>
          <a:custGeom>
            <a:avLst>
              <a:gd name="f0" fmla="val 14534"/>
              <a:gd name="f1" fmla="val 5761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FFFFFF"/>
          </a:solidFill>
          <a:ln w="36000">
            <a:solidFill>
              <a:srgbClr val="FFFFFF"/>
            </a:solidFill>
            <a:prstDash val="solid"/>
          </a:ln>
        </p:spPr>
        <p:txBody>
          <a:bodyPr vert="horz" wrap="squar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Mangal" pitchFamily="2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860000" y="4680000"/>
            <a:ext cx="2160000" cy="2160000"/>
            <a:chOff x="4860000" y="4680000"/>
            <a:chExt cx="2160000" cy="2160000"/>
          </a:xfrm>
        </p:grpSpPr>
        <p:sp>
          <p:nvSpPr>
            <p:cNvPr id="13" name="Полилиния 12"/>
            <p:cNvSpPr/>
            <p:nvPr/>
          </p:nvSpPr>
          <p:spPr>
            <a:xfrm flipV="1">
              <a:off x="4860000" y="6300000"/>
              <a:ext cx="360000" cy="540000"/>
            </a:xfrm>
            <a:custGeom>
              <a:avLst>
                <a:gd name="f0" fmla="val 14534"/>
                <a:gd name="f1" fmla="val 576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solidFill>
              <a:srgbClr val="FFFFFF"/>
            </a:solidFill>
            <a:ln w="36000">
              <a:solidFill>
                <a:srgbClr val="FFFFFF"/>
              </a:solidFill>
              <a:prstDash val="solid"/>
            </a:ln>
          </p:spPr>
          <p:txBody>
            <a:bodyPr vert="horz" wrap="squar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6660000" y="4680000"/>
              <a:ext cx="360000" cy="360000"/>
            </a:xfrm>
            <a:custGeom>
              <a:avLst>
                <a:gd name="f0" fmla="val 14534"/>
                <a:gd name="f1" fmla="val 576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solidFill>
              <a:srgbClr val="FFFFFF"/>
            </a:solidFill>
            <a:ln w="36000">
              <a:solidFill>
                <a:srgbClr val="FFFFFF"/>
              </a:solidFill>
              <a:prstDash val="solid"/>
            </a:ln>
          </p:spPr>
          <p:txBody>
            <a:bodyPr vert="horz" wrap="squar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880000" y="1620000"/>
            <a:ext cx="4140000" cy="2160000"/>
            <a:chOff x="2880000" y="1620000"/>
            <a:chExt cx="4140000" cy="2160000"/>
          </a:xfrm>
        </p:grpSpPr>
        <p:sp>
          <p:nvSpPr>
            <p:cNvPr id="16" name="Полилиния 15"/>
            <p:cNvSpPr/>
            <p:nvPr/>
          </p:nvSpPr>
          <p:spPr>
            <a:xfrm>
              <a:off x="6660000" y="1620000"/>
              <a:ext cx="360000" cy="2160000"/>
            </a:xfrm>
            <a:custGeom>
              <a:avLst>
                <a:gd name="f0" fmla="val 18070"/>
                <a:gd name="f1" fmla="val 5459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solidFill>
              <a:srgbClr val="FFFFFF"/>
            </a:solidFill>
            <a:ln w="36000">
              <a:solidFill>
                <a:srgbClr val="FFFFFF"/>
              </a:solidFill>
              <a:prstDash val="solid"/>
            </a:ln>
          </p:spPr>
          <p:txBody>
            <a:bodyPr vert="horz" wrap="squar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2880000" y="3420000"/>
              <a:ext cx="360000" cy="360000"/>
            </a:xfrm>
            <a:custGeom>
              <a:avLst>
                <a:gd name="f0" fmla="val 14534"/>
                <a:gd name="f1" fmla="val 576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solidFill>
              <a:srgbClr val="FFFFFF"/>
            </a:solidFill>
            <a:ln w="36000">
              <a:solidFill>
                <a:srgbClr val="FFFFFF"/>
              </a:solidFill>
              <a:prstDash val="solid"/>
            </a:ln>
          </p:spPr>
          <p:txBody>
            <a:bodyPr vert="horz" wrap="squar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897839"/>
            <a:ext cx="10115640" cy="722159"/>
          </a:xfrm>
          <a:gradFill>
            <a:gsLst>
              <a:gs pos="0">
                <a:srgbClr val="0000FF"/>
              </a:gs>
              <a:gs pos="100000">
                <a:srgbClr val="E6E6FF"/>
              </a:gs>
            </a:gsLst>
            <a:path path="circle">
              <a:fillToRect l="50000" t="50000" r="50000" b="50000"/>
            </a:path>
          </a:gra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Отклик системы – скалярная величина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>
          <a:xfrm>
            <a:off x="504359" y="137520"/>
            <a:ext cx="9071640" cy="6253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Однокритериальная задача</a:t>
            </a:r>
          </a:p>
        </p:txBody>
      </p:sp>
      <p:sp>
        <p:nvSpPr>
          <p:cNvPr id="4" name="Полилиния 3"/>
          <p:cNvSpPr/>
          <p:nvPr/>
        </p:nvSpPr>
        <p:spPr>
          <a:xfrm>
            <a:off x="180000" y="1800000"/>
            <a:ext cx="9720000" cy="1440000"/>
          </a:xfrm>
          <a:custGeom>
            <a:avLst>
              <a:gd name="f0" fmla="val 20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abs f3"/>
              <a:gd name="f12" fmla="abs f4"/>
              <a:gd name="f13" fmla="abs f5"/>
              <a:gd name="f14" fmla="*/ f7 1 8"/>
              <a:gd name="f15" fmla="val f6"/>
              <a:gd name="f16" fmla="+- f6 10800 0"/>
              <a:gd name="f17" fmla="pin 0 f0 10800"/>
              <a:gd name="f18" fmla="?: f11 f3 1"/>
              <a:gd name="f19" fmla="?: f12 f4 1"/>
              <a:gd name="f20" fmla="?: f13 f5 1"/>
              <a:gd name="f21" fmla="+- 0 0 f14"/>
              <a:gd name="f22" fmla="+- 10800 0 f17"/>
              <a:gd name="f23" fmla="val f17"/>
              <a:gd name="f24" fmla="+- f6 f17 0"/>
              <a:gd name="f25" fmla="*/ f18 1 21600"/>
              <a:gd name="f26" fmla="*/ f19 1 21600"/>
              <a:gd name="f27" fmla="*/ 21600 f18 1"/>
              <a:gd name="f28" fmla="*/ 21600 f19 1"/>
              <a:gd name="f29" fmla="*/ f21 f1 1"/>
              <a:gd name="f30" fmla="min f26 f25"/>
              <a:gd name="f31" fmla="*/ f27 1 f20"/>
              <a:gd name="f32" fmla="*/ f28 1 f20"/>
              <a:gd name="f33" fmla="*/ f29 1 f7"/>
              <a:gd name="f34" fmla="+- f33 0 f2"/>
              <a:gd name="f35" fmla="val f31"/>
              <a:gd name="f36" fmla="+- f31 0 10800"/>
              <a:gd name="f37" fmla="val f32"/>
              <a:gd name="f38" fmla="+- f32 0 10800"/>
              <a:gd name="f39" fmla="+- f31 0 f17"/>
              <a:gd name="f40" fmla="+- f32 0 f17"/>
              <a:gd name="f41" fmla="*/ f17 f30 1"/>
              <a:gd name="f42" fmla="*/ 10800 f30 1"/>
              <a:gd name="f43" fmla="*/ f24 f30 1"/>
              <a:gd name="f44" fmla="*/ f23 f30 1"/>
              <a:gd name="f45" fmla="*/ f15 f30 1"/>
              <a:gd name="f46" fmla="sin 1 f34"/>
              <a:gd name="f47" fmla="cos 1 f34"/>
              <a:gd name="f48" fmla="*/ f39 f30 1"/>
              <a:gd name="f49" fmla="*/ f40 f30 1"/>
              <a:gd name="f50" fmla="*/ f35 f30 1"/>
              <a:gd name="f51" fmla="*/ f37 f30 1"/>
              <a:gd name="f52" fmla="+- 0 0 f46"/>
              <a:gd name="f53" fmla="+- 0 0 f47"/>
              <a:gd name="f54" fmla="*/ 10800 1 f52"/>
              <a:gd name="f55" fmla="*/ f22 1 f52"/>
              <a:gd name="f56" fmla="*/ f54 f53 1"/>
              <a:gd name="f57" fmla="*/ f55 f53 1"/>
              <a:gd name="f58" fmla="+- f36 f56 0"/>
              <a:gd name="f59" fmla="+- f16 0 f56"/>
              <a:gd name="f60" fmla="+- f38 f56 0"/>
              <a:gd name="f61" fmla="+- f36 f57 0"/>
              <a:gd name="f62" fmla="+- f16 0 f57"/>
              <a:gd name="f63" fmla="+- f38 f57 0"/>
              <a:gd name="f64" fmla="+- f62 0 f23"/>
              <a:gd name="f65" fmla="+- f62 0 f24"/>
              <a:gd name="f66" fmla="*/ f61 f30 1"/>
              <a:gd name="f67" fmla="*/ f62 f30 1"/>
              <a:gd name="f68" fmla="*/ f63 f30 1"/>
              <a:gd name="f69" fmla="*/ f58 f30 1"/>
              <a:gd name="f70" fmla="*/ f59 f30 1"/>
              <a:gd name="f71" fmla="*/ f60 f30 1"/>
              <a:gd name="f72" fmla="*/ f64 1 2"/>
              <a:gd name="f73" fmla="*/ f65 1 2"/>
              <a:gd name="f74" fmla="+- f23 f72 0"/>
              <a:gd name="f75" fmla="+- f24 f73 0"/>
              <a:gd name="f76" fmla="+- f6 f74 0"/>
              <a:gd name="f77" fmla="+- f31 0 f74"/>
              <a:gd name="f78" fmla="+- f6 f75 0"/>
              <a:gd name="f79" fmla="+- f32 0 f75"/>
              <a:gd name="f80" fmla="*/ f76 f30 1"/>
              <a:gd name="f81" fmla="*/ f78 f30 1"/>
              <a:gd name="f82" fmla="*/ f77 f30 1"/>
              <a:gd name="f83" fmla="*/ f79 f30 1"/>
            </a:gdLst>
            <a:ahLst>
              <a:ahXY gdRefX="f0" minX="f6" maxX="f8">
                <a:pos x="f41" y="f4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0" t="f81" r="f82" b="f83"/>
            <a:pathLst>
              <a:path stroke="0">
                <a:moveTo>
                  <a:pt x="f66" y="f43"/>
                </a:moveTo>
                <a:lnTo>
                  <a:pt x="f48" y="f67"/>
                </a:lnTo>
                <a:lnTo>
                  <a:pt x="f48" y="f68"/>
                </a:lnTo>
                <a:lnTo>
                  <a:pt x="f66" y="f49"/>
                </a:lnTo>
                <a:lnTo>
                  <a:pt x="f67" y="f49"/>
                </a:lnTo>
                <a:lnTo>
                  <a:pt x="f44" y="f68"/>
                </a:lnTo>
                <a:lnTo>
                  <a:pt x="f44" y="f67"/>
                </a:lnTo>
                <a:lnTo>
                  <a:pt x="f67" y="f43"/>
                </a:lnTo>
                <a:close/>
              </a:path>
              <a:path>
                <a:moveTo>
                  <a:pt x="f69" y="f45"/>
                </a:moveTo>
                <a:lnTo>
                  <a:pt x="f50" y="f70"/>
                </a:lnTo>
                <a:lnTo>
                  <a:pt x="f48" y="f67"/>
                </a:lnTo>
                <a:lnTo>
                  <a:pt x="f66" y="f43"/>
                </a:lnTo>
                <a:close/>
                <a:moveTo>
                  <a:pt x="f70" y="f51"/>
                </a:moveTo>
                <a:lnTo>
                  <a:pt x="f45" y="f71"/>
                </a:lnTo>
                <a:lnTo>
                  <a:pt x="f44" y="f68"/>
                </a:lnTo>
                <a:lnTo>
                  <a:pt x="f67" y="f49"/>
                </a:lnTo>
                <a:close/>
              </a:path>
              <a:path>
                <a:moveTo>
                  <a:pt x="f50" y="f70"/>
                </a:moveTo>
                <a:lnTo>
                  <a:pt x="f50" y="f71"/>
                </a:lnTo>
                <a:lnTo>
                  <a:pt x="f48" y="f68"/>
                </a:lnTo>
                <a:lnTo>
                  <a:pt x="f48" y="f67"/>
                </a:lnTo>
                <a:close/>
                <a:moveTo>
                  <a:pt x="f69" y="f51"/>
                </a:moveTo>
                <a:lnTo>
                  <a:pt x="f70" y="f51"/>
                </a:lnTo>
                <a:lnTo>
                  <a:pt x="f67" y="f49"/>
                </a:lnTo>
                <a:lnTo>
                  <a:pt x="f66" y="f49"/>
                </a:lnTo>
                <a:close/>
              </a:path>
              <a:path>
                <a:moveTo>
                  <a:pt x="f50" y="f71"/>
                </a:moveTo>
                <a:lnTo>
                  <a:pt x="f69" y="f51"/>
                </a:lnTo>
                <a:lnTo>
                  <a:pt x="f66" y="f49"/>
                </a:lnTo>
                <a:lnTo>
                  <a:pt x="f48" y="f68"/>
                </a:lnTo>
                <a:close/>
              </a:path>
              <a:path>
                <a:moveTo>
                  <a:pt x="f45" y="f71"/>
                </a:moveTo>
                <a:lnTo>
                  <a:pt x="f45" y="f70"/>
                </a:lnTo>
                <a:lnTo>
                  <a:pt x="f44" y="f67"/>
                </a:lnTo>
                <a:lnTo>
                  <a:pt x="f44" y="f68"/>
                </a:lnTo>
                <a:close/>
                <a:moveTo>
                  <a:pt x="f70" y="f45"/>
                </a:moveTo>
                <a:lnTo>
                  <a:pt x="f69" y="f45"/>
                </a:lnTo>
                <a:lnTo>
                  <a:pt x="f66" y="f43"/>
                </a:lnTo>
                <a:lnTo>
                  <a:pt x="f67" y="f43"/>
                </a:lnTo>
                <a:close/>
              </a:path>
              <a:path>
                <a:moveTo>
                  <a:pt x="f45" y="f70"/>
                </a:moveTo>
                <a:lnTo>
                  <a:pt x="f70" y="f45"/>
                </a:lnTo>
                <a:lnTo>
                  <a:pt x="f67" y="f43"/>
                </a:lnTo>
                <a:lnTo>
                  <a:pt x="f44" y="f67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000" b="0" i="0" u="none" strike="noStrike" kern="1200">
                <a:ln>
                  <a:noFill/>
                </a:ln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  <a:ea typeface="Arial Unicode MS" pitchFamily="2"/>
                <a:cs typeface="Mangal" pitchFamily="2"/>
              </a:rPr>
              <a:t>Число независимых управляющих переменных (варьируемых факторов)</a:t>
            </a:r>
          </a:p>
        </p:txBody>
      </p:sp>
      <p:sp>
        <p:nvSpPr>
          <p:cNvPr id="5" name="Полилиния 4"/>
          <p:cNvSpPr/>
          <p:nvPr/>
        </p:nvSpPr>
        <p:spPr>
          <a:xfrm>
            <a:off x="180000" y="3420000"/>
            <a:ext cx="9720000" cy="1800000"/>
          </a:xfrm>
          <a:custGeom>
            <a:avLst>
              <a:gd name="f0" fmla="val 1969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abs f3"/>
              <a:gd name="f12" fmla="abs f4"/>
              <a:gd name="f13" fmla="abs f5"/>
              <a:gd name="f14" fmla="*/ f7 1 8"/>
              <a:gd name="f15" fmla="val f6"/>
              <a:gd name="f16" fmla="+- f6 10800 0"/>
              <a:gd name="f17" fmla="pin 0 f0 10800"/>
              <a:gd name="f18" fmla="?: f11 f3 1"/>
              <a:gd name="f19" fmla="?: f12 f4 1"/>
              <a:gd name="f20" fmla="?: f13 f5 1"/>
              <a:gd name="f21" fmla="+- 0 0 f14"/>
              <a:gd name="f22" fmla="+- 10800 0 f17"/>
              <a:gd name="f23" fmla="val f17"/>
              <a:gd name="f24" fmla="+- f6 f17 0"/>
              <a:gd name="f25" fmla="*/ f18 1 21600"/>
              <a:gd name="f26" fmla="*/ f19 1 21600"/>
              <a:gd name="f27" fmla="*/ 21600 f18 1"/>
              <a:gd name="f28" fmla="*/ 21600 f19 1"/>
              <a:gd name="f29" fmla="*/ f21 f1 1"/>
              <a:gd name="f30" fmla="min f26 f25"/>
              <a:gd name="f31" fmla="*/ f27 1 f20"/>
              <a:gd name="f32" fmla="*/ f28 1 f20"/>
              <a:gd name="f33" fmla="*/ f29 1 f7"/>
              <a:gd name="f34" fmla="+- f33 0 f2"/>
              <a:gd name="f35" fmla="val f31"/>
              <a:gd name="f36" fmla="+- f31 0 10800"/>
              <a:gd name="f37" fmla="val f32"/>
              <a:gd name="f38" fmla="+- f32 0 10800"/>
              <a:gd name="f39" fmla="+- f31 0 f17"/>
              <a:gd name="f40" fmla="+- f32 0 f17"/>
              <a:gd name="f41" fmla="*/ f17 f30 1"/>
              <a:gd name="f42" fmla="*/ 10800 f30 1"/>
              <a:gd name="f43" fmla="*/ f24 f30 1"/>
              <a:gd name="f44" fmla="*/ f23 f30 1"/>
              <a:gd name="f45" fmla="*/ f15 f30 1"/>
              <a:gd name="f46" fmla="sin 1 f34"/>
              <a:gd name="f47" fmla="cos 1 f34"/>
              <a:gd name="f48" fmla="*/ f39 f30 1"/>
              <a:gd name="f49" fmla="*/ f40 f30 1"/>
              <a:gd name="f50" fmla="*/ f35 f30 1"/>
              <a:gd name="f51" fmla="*/ f37 f30 1"/>
              <a:gd name="f52" fmla="+- 0 0 f46"/>
              <a:gd name="f53" fmla="+- 0 0 f47"/>
              <a:gd name="f54" fmla="*/ 10800 1 f52"/>
              <a:gd name="f55" fmla="*/ f22 1 f52"/>
              <a:gd name="f56" fmla="*/ f54 f53 1"/>
              <a:gd name="f57" fmla="*/ f55 f53 1"/>
              <a:gd name="f58" fmla="+- f36 f56 0"/>
              <a:gd name="f59" fmla="+- f16 0 f56"/>
              <a:gd name="f60" fmla="+- f38 f56 0"/>
              <a:gd name="f61" fmla="+- f36 f57 0"/>
              <a:gd name="f62" fmla="+- f16 0 f57"/>
              <a:gd name="f63" fmla="+- f38 f57 0"/>
              <a:gd name="f64" fmla="+- f62 0 f23"/>
              <a:gd name="f65" fmla="+- f62 0 f24"/>
              <a:gd name="f66" fmla="*/ f61 f30 1"/>
              <a:gd name="f67" fmla="*/ f62 f30 1"/>
              <a:gd name="f68" fmla="*/ f63 f30 1"/>
              <a:gd name="f69" fmla="*/ f58 f30 1"/>
              <a:gd name="f70" fmla="*/ f59 f30 1"/>
              <a:gd name="f71" fmla="*/ f60 f30 1"/>
              <a:gd name="f72" fmla="*/ f64 1 2"/>
              <a:gd name="f73" fmla="*/ f65 1 2"/>
              <a:gd name="f74" fmla="+- f23 f72 0"/>
              <a:gd name="f75" fmla="+- f24 f73 0"/>
              <a:gd name="f76" fmla="+- f6 f74 0"/>
              <a:gd name="f77" fmla="+- f31 0 f74"/>
              <a:gd name="f78" fmla="+- f6 f75 0"/>
              <a:gd name="f79" fmla="+- f32 0 f75"/>
              <a:gd name="f80" fmla="*/ f76 f30 1"/>
              <a:gd name="f81" fmla="*/ f78 f30 1"/>
              <a:gd name="f82" fmla="*/ f77 f30 1"/>
              <a:gd name="f83" fmla="*/ f79 f30 1"/>
            </a:gdLst>
            <a:ahLst>
              <a:ahXY gdRefX="f0" minX="f6" maxX="f8">
                <a:pos x="f41" y="f4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0" t="f81" r="f82" b="f83"/>
            <a:pathLst>
              <a:path stroke="0">
                <a:moveTo>
                  <a:pt x="f66" y="f43"/>
                </a:moveTo>
                <a:lnTo>
                  <a:pt x="f48" y="f67"/>
                </a:lnTo>
                <a:lnTo>
                  <a:pt x="f48" y="f68"/>
                </a:lnTo>
                <a:lnTo>
                  <a:pt x="f66" y="f49"/>
                </a:lnTo>
                <a:lnTo>
                  <a:pt x="f67" y="f49"/>
                </a:lnTo>
                <a:lnTo>
                  <a:pt x="f44" y="f68"/>
                </a:lnTo>
                <a:lnTo>
                  <a:pt x="f44" y="f67"/>
                </a:lnTo>
                <a:lnTo>
                  <a:pt x="f67" y="f43"/>
                </a:lnTo>
                <a:close/>
              </a:path>
              <a:path>
                <a:moveTo>
                  <a:pt x="f69" y="f45"/>
                </a:moveTo>
                <a:lnTo>
                  <a:pt x="f50" y="f70"/>
                </a:lnTo>
                <a:lnTo>
                  <a:pt x="f48" y="f67"/>
                </a:lnTo>
                <a:lnTo>
                  <a:pt x="f66" y="f43"/>
                </a:lnTo>
                <a:close/>
                <a:moveTo>
                  <a:pt x="f70" y="f51"/>
                </a:moveTo>
                <a:lnTo>
                  <a:pt x="f45" y="f71"/>
                </a:lnTo>
                <a:lnTo>
                  <a:pt x="f44" y="f68"/>
                </a:lnTo>
                <a:lnTo>
                  <a:pt x="f67" y="f49"/>
                </a:lnTo>
                <a:close/>
              </a:path>
              <a:path>
                <a:moveTo>
                  <a:pt x="f50" y="f70"/>
                </a:moveTo>
                <a:lnTo>
                  <a:pt x="f50" y="f71"/>
                </a:lnTo>
                <a:lnTo>
                  <a:pt x="f48" y="f68"/>
                </a:lnTo>
                <a:lnTo>
                  <a:pt x="f48" y="f67"/>
                </a:lnTo>
                <a:close/>
                <a:moveTo>
                  <a:pt x="f69" y="f51"/>
                </a:moveTo>
                <a:lnTo>
                  <a:pt x="f70" y="f51"/>
                </a:lnTo>
                <a:lnTo>
                  <a:pt x="f67" y="f49"/>
                </a:lnTo>
                <a:lnTo>
                  <a:pt x="f66" y="f49"/>
                </a:lnTo>
                <a:close/>
              </a:path>
              <a:path>
                <a:moveTo>
                  <a:pt x="f50" y="f71"/>
                </a:moveTo>
                <a:lnTo>
                  <a:pt x="f69" y="f51"/>
                </a:lnTo>
                <a:lnTo>
                  <a:pt x="f66" y="f49"/>
                </a:lnTo>
                <a:lnTo>
                  <a:pt x="f48" y="f68"/>
                </a:lnTo>
                <a:close/>
              </a:path>
              <a:path>
                <a:moveTo>
                  <a:pt x="f45" y="f71"/>
                </a:moveTo>
                <a:lnTo>
                  <a:pt x="f45" y="f70"/>
                </a:lnTo>
                <a:lnTo>
                  <a:pt x="f44" y="f67"/>
                </a:lnTo>
                <a:lnTo>
                  <a:pt x="f44" y="f68"/>
                </a:lnTo>
                <a:close/>
                <a:moveTo>
                  <a:pt x="f70" y="f45"/>
                </a:moveTo>
                <a:lnTo>
                  <a:pt x="f69" y="f45"/>
                </a:lnTo>
                <a:lnTo>
                  <a:pt x="f66" y="f43"/>
                </a:lnTo>
                <a:lnTo>
                  <a:pt x="f67" y="f43"/>
                </a:lnTo>
                <a:close/>
              </a:path>
              <a:path>
                <a:moveTo>
                  <a:pt x="f45" y="f70"/>
                </a:moveTo>
                <a:lnTo>
                  <a:pt x="f70" y="f45"/>
                </a:lnTo>
                <a:lnTo>
                  <a:pt x="f67" y="f43"/>
                </a:lnTo>
                <a:lnTo>
                  <a:pt x="f44" y="f67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000" b="0" i="0" u="none" strike="noStrike" kern="1200">
                <a:ln>
                  <a:noFill/>
                </a:ln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  <a:ea typeface="Arial Unicode MS" pitchFamily="2"/>
                <a:cs typeface="Mangal" pitchFamily="2"/>
              </a:rPr>
              <a:t>Требуемая полнота исследования: от выбора направления в пространстве управляющих переменных до координат целевой точки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180000" y="5400000"/>
            <a:ext cx="9720000" cy="1980000"/>
          </a:xfrm>
          <a:custGeom>
            <a:avLst>
              <a:gd name="f0" fmla="val 179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abs f3"/>
              <a:gd name="f12" fmla="abs f4"/>
              <a:gd name="f13" fmla="abs f5"/>
              <a:gd name="f14" fmla="*/ f7 1 8"/>
              <a:gd name="f15" fmla="val f6"/>
              <a:gd name="f16" fmla="+- f6 10800 0"/>
              <a:gd name="f17" fmla="pin 0 f0 10800"/>
              <a:gd name="f18" fmla="?: f11 f3 1"/>
              <a:gd name="f19" fmla="?: f12 f4 1"/>
              <a:gd name="f20" fmla="?: f13 f5 1"/>
              <a:gd name="f21" fmla="+- 0 0 f14"/>
              <a:gd name="f22" fmla="+- 10800 0 f17"/>
              <a:gd name="f23" fmla="val f17"/>
              <a:gd name="f24" fmla="+- f6 f17 0"/>
              <a:gd name="f25" fmla="*/ f18 1 21600"/>
              <a:gd name="f26" fmla="*/ f19 1 21600"/>
              <a:gd name="f27" fmla="*/ 21600 f18 1"/>
              <a:gd name="f28" fmla="*/ 21600 f19 1"/>
              <a:gd name="f29" fmla="*/ f21 f1 1"/>
              <a:gd name="f30" fmla="min f26 f25"/>
              <a:gd name="f31" fmla="*/ f27 1 f20"/>
              <a:gd name="f32" fmla="*/ f28 1 f20"/>
              <a:gd name="f33" fmla="*/ f29 1 f7"/>
              <a:gd name="f34" fmla="+- f33 0 f2"/>
              <a:gd name="f35" fmla="val f31"/>
              <a:gd name="f36" fmla="+- f31 0 10800"/>
              <a:gd name="f37" fmla="val f32"/>
              <a:gd name="f38" fmla="+- f32 0 10800"/>
              <a:gd name="f39" fmla="+- f31 0 f17"/>
              <a:gd name="f40" fmla="+- f32 0 f17"/>
              <a:gd name="f41" fmla="*/ f17 f30 1"/>
              <a:gd name="f42" fmla="*/ 10800 f30 1"/>
              <a:gd name="f43" fmla="*/ f24 f30 1"/>
              <a:gd name="f44" fmla="*/ f23 f30 1"/>
              <a:gd name="f45" fmla="*/ f15 f30 1"/>
              <a:gd name="f46" fmla="sin 1 f34"/>
              <a:gd name="f47" fmla="cos 1 f34"/>
              <a:gd name="f48" fmla="*/ f39 f30 1"/>
              <a:gd name="f49" fmla="*/ f40 f30 1"/>
              <a:gd name="f50" fmla="*/ f35 f30 1"/>
              <a:gd name="f51" fmla="*/ f37 f30 1"/>
              <a:gd name="f52" fmla="+- 0 0 f46"/>
              <a:gd name="f53" fmla="+- 0 0 f47"/>
              <a:gd name="f54" fmla="*/ 10800 1 f52"/>
              <a:gd name="f55" fmla="*/ f22 1 f52"/>
              <a:gd name="f56" fmla="*/ f54 f53 1"/>
              <a:gd name="f57" fmla="*/ f55 f53 1"/>
              <a:gd name="f58" fmla="+- f36 f56 0"/>
              <a:gd name="f59" fmla="+- f16 0 f56"/>
              <a:gd name="f60" fmla="+- f38 f56 0"/>
              <a:gd name="f61" fmla="+- f36 f57 0"/>
              <a:gd name="f62" fmla="+- f16 0 f57"/>
              <a:gd name="f63" fmla="+- f38 f57 0"/>
              <a:gd name="f64" fmla="+- f62 0 f23"/>
              <a:gd name="f65" fmla="+- f62 0 f24"/>
              <a:gd name="f66" fmla="*/ f61 f30 1"/>
              <a:gd name="f67" fmla="*/ f62 f30 1"/>
              <a:gd name="f68" fmla="*/ f63 f30 1"/>
              <a:gd name="f69" fmla="*/ f58 f30 1"/>
              <a:gd name="f70" fmla="*/ f59 f30 1"/>
              <a:gd name="f71" fmla="*/ f60 f30 1"/>
              <a:gd name="f72" fmla="*/ f64 1 2"/>
              <a:gd name="f73" fmla="*/ f65 1 2"/>
              <a:gd name="f74" fmla="+- f23 f72 0"/>
              <a:gd name="f75" fmla="+- f24 f73 0"/>
              <a:gd name="f76" fmla="+- f6 f74 0"/>
              <a:gd name="f77" fmla="+- f31 0 f74"/>
              <a:gd name="f78" fmla="+- f6 f75 0"/>
              <a:gd name="f79" fmla="+- f32 0 f75"/>
              <a:gd name="f80" fmla="*/ f76 f30 1"/>
              <a:gd name="f81" fmla="*/ f78 f30 1"/>
              <a:gd name="f82" fmla="*/ f77 f30 1"/>
              <a:gd name="f83" fmla="*/ f79 f30 1"/>
            </a:gdLst>
            <a:ahLst>
              <a:ahXY gdRefX="f0" minX="f6" maxX="f8">
                <a:pos x="f41" y="f4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0" t="f81" r="f82" b="f83"/>
            <a:pathLst>
              <a:path stroke="0">
                <a:moveTo>
                  <a:pt x="f66" y="f43"/>
                </a:moveTo>
                <a:lnTo>
                  <a:pt x="f48" y="f67"/>
                </a:lnTo>
                <a:lnTo>
                  <a:pt x="f48" y="f68"/>
                </a:lnTo>
                <a:lnTo>
                  <a:pt x="f66" y="f49"/>
                </a:lnTo>
                <a:lnTo>
                  <a:pt x="f67" y="f49"/>
                </a:lnTo>
                <a:lnTo>
                  <a:pt x="f44" y="f68"/>
                </a:lnTo>
                <a:lnTo>
                  <a:pt x="f44" y="f67"/>
                </a:lnTo>
                <a:lnTo>
                  <a:pt x="f67" y="f43"/>
                </a:lnTo>
                <a:close/>
              </a:path>
              <a:path>
                <a:moveTo>
                  <a:pt x="f69" y="f45"/>
                </a:moveTo>
                <a:lnTo>
                  <a:pt x="f50" y="f70"/>
                </a:lnTo>
                <a:lnTo>
                  <a:pt x="f48" y="f67"/>
                </a:lnTo>
                <a:lnTo>
                  <a:pt x="f66" y="f43"/>
                </a:lnTo>
                <a:close/>
                <a:moveTo>
                  <a:pt x="f70" y="f51"/>
                </a:moveTo>
                <a:lnTo>
                  <a:pt x="f45" y="f71"/>
                </a:lnTo>
                <a:lnTo>
                  <a:pt x="f44" y="f68"/>
                </a:lnTo>
                <a:lnTo>
                  <a:pt x="f67" y="f49"/>
                </a:lnTo>
                <a:close/>
              </a:path>
              <a:path>
                <a:moveTo>
                  <a:pt x="f50" y="f70"/>
                </a:moveTo>
                <a:lnTo>
                  <a:pt x="f50" y="f71"/>
                </a:lnTo>
                <a:lnTo>
                  <a:pt x="f48" y="f68"/>
                </a:lnTo>
                <a:lnTo>
                  <a:pt x="f48" y="f67"/>
                </a:lnTo>
                <a:close/>
                <a:moveTo>
                  <a:pt x="f69" y="f51"/>
                </a:moveTo>
                <a:lnTo>
                  <a:pt x="f70" y="f51"/>
                </a:lnTo>
                <a:lnTo>
                  <a:pt x="f67" y="f49"/>
                </a:lnTo>
                <a:lnTo>
                  <a:pt x="f66" y="f49"/>
                </a:lnTo>
                <a:close/>
              </a:path>
              <a:path>
                <a:moveTo>
                  <a:pt x="f50" y="f71"/>
                </a:moveTo>
                <a:lnTo>
                  <a:pt x="f69" y="f51"/>
                </a:lnTo>
                <a:lnTo>
                  <a:pt x="f66" y="f49"/>
                </a:lnTo>
                <a:lnTo>
                  <a:pt x="f48" y="f68"/>
                </a:lnTo>
                <a:close/>
              </a:path>
              <a:path>
                <a:moveTo>
                  <a:pt x="f45" y="f71"/>
                </a:moveTo>
                <a:lnTo>
                  <a:pt x="f45" y="f70"/>
                </a:lnTo>
                <a:lnTo>
                  <a:pt x="f44" y="f67"/>
                </a:lnTo>
                <a:lnTo>
                  <a:pt x="f44" y="f68"/>
                </a:lnTo>
                <a:close/>
                <a:moveTo>
                  <a:pt x="f70" y="f45"/>
                </a:moveTo>
                <a:lnTo>
                  <a:pt x="f69" y="f45"/>
                </a:lnTo>
                <a:lnTo>
                  <a:pt x="f66" y="f43"/>
                </a:lnTo>
                <a:lnTo>
                  <a:pt x="f67" y="f43"/>
                </a:lnTo>
                <a:close/>
              </a:path>
              <a:path>
                <a:moveTo>
                  <a:pt x="f45" y="f70"/>
                </a:moveTo>
                <a:lnTo>
                  <a:pt x="f70" y="f45"/>
                </a:lnTo>
                <a:lnTo>
                  <a:pt x="f67" y="f43"/>
                </a:lnTo>
                <a:lnTo>
                  <a:pt x="f44" y="f67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000" b="0" i="0" u="none" strike="noStrike" kern="1200">
                <a:ln>
                  <a:noFill/>
                </a:ln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  <a:ea typeface="Arial Unicode MS" pitchFamily="2"/>
                <a:cs typeface="Mangal" pitchFamily="2"/>
              </a:rPr>
              <a:t>Требуемая строгость исследования: от параметров экспериментально-статистической модели до вероятностных суждений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897839"/>
            <a:ext cx="10115640" cy="722159"/>
          </a:xfrm>
          <a:gradFill>
            <a:gsLst>
              <a:gs pos="0">
                <a:srgbClr val="0000FF"/>
              </a:gs>
              <a:gs pos="100000">
                <a:srgbClr val="E6E6FF"/>
              </a:gs>
            </a:gsLst>
            <a:path path="circle">
              <a:fillToRect l="50000" t="50000" r="50000" b="50000"/>
            </a:path>
          </a:gra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База </a:t>
            </a:r>
            <a: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  <a:cs typeface="Arial" pitchFamily="34"/>
              </a:rPr>
              <a:t>– математический анализ и теория вероятностей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>
          <a:xfrm>
            <a:off x="504359" y="137520"/>
            <a:ext cx="9071640" cy="6253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Аппроксимация и регрессия</a:t>
            </a:r>
          </a:p>
        </p:txBody>
      </p:sp>
      <p:sp>
        <p:nvSpPr>
          <p:cNvPr id="4" name="Полилиния 3"/>
          <p:cNvSpPr/>
          <p:nvPr/>
        </p:nvSpPr>
        <p:spPr>
          <a:xfrm>
            <a:off x="180000" y="1800000"/>
            <a:ext cx="9720000" cy="720000"/>
          </a:xfrm>
          <a:custGeom>
            <a:avLst>
              <a:gd name="f0" fmla="val 20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abs f3"/>
              <a:gd name="f12" fmla="abs f4"/>
              <a:gd name="f13" fmla="abs f5"/>
              <a:gd name="f14" fmla="*/ f7 1 8"/>
              <a:gd name="f15" fmla="val f6"/>
              <a:gd name="f16" fmla="+- f6 10800 0"/>
              <a:gd name="f17" fmla="pin 0 f0 10800"/>
              <a:gd name="f18" fmla="?: f11 f3 1"/>
              <a:gd name="f19" fmla="?: f12 f4 1"/>
              <a:gd name="f20" fmla="?: f13 f5 1"/>
              <a:gd name="f21" fmla="+- 0 0 f14"/>
              <a:gd name="f22" fmla="+- 10800 0 f17"/>
              <a:gd name="f23" fmla="val f17"/>
              <a:gd name="f24" fmla="+- f6 f17 0"/>
              <a:gd name="f25" fmla="*/ f18 1 21600"/>
              <a:gd name="f26" fmla="*/ f19 1 21600"/>
              <a:gd name="f27" fmla="*/ 21600 f18 1"/>
              <a:gd name="f28" fmla="*/ 21600 f19 1"/>
              <a:gd name="f29" fmla="*/ f21 f1 1"/>
              <a:gd name="f30" fmla="min f26 f25"/>
              <a:gd name="f31" fmla="*/ f27 1 f20"/>
              <a:gd name="f32" fmla="*/ f28 1 f20"/>
              <a:gd name="f33" fmla="*/ f29 1 f7"/>
              <a:gd name="f34" fmla="+- f33 0 f2"/>
              <a:gd name="f35" fmla="val f31"/>
              <a:gd name="f36" fmla="+- f31 0 10800"/>
              <a:gd name="f37" fmla="val f32"/>
              <a:gd name="f38" fmla="+- f32 0 10800"/>
              <a:gd name="f39" fmla="+- f31 0 f17"/>
              <a:gd name="f40" fmla="+- f32 0 f17"/>
              <a:gd name="f41" fmla="*/ f17 f30 1"/>
              <a:gd name="f42" fmla="*/ 10800 f30 1"/>
              <a:gd name="f43" fmla="*/ f24 f30 1"/>
              <a:gd name="f44" fmla="*/ f23 f30 1"/>
              <a:gd name="f45" fmla="*/ f15 f30 1"/>
              <a:gd name="f46" fmla="sin 1 f34"/>
              <a:gd name="f47" fmla="cos 1 f34"/>
              <a:gd name="f48" fmla="*/ f39 f30 1"/>
              <a:gd name="f49" fmla="*/ f40 f30 1"/>
              <a:gd name="f50" fmla="*/ f35 f30 1"/>
              <a:gd name="f51" fmla="*/ f37 f30 1"/>
              <a:gd name="f52" fmla="+- 0 0 f46"/>
              <a:gd name="f53" fmla="+- 0 0 f47"/>
              <a:gd name="f54" fmla="*/ 10800 1 f52"/>
              <a:gd name="f55" fmla="*/ f22 1 f52"/>
              <a:gd name="f56" fmla="*/ f54 f53 1"/>
              <a:gd name="f57" fmla="*/ f55 f53 1"/>
              <a:gd name="f58" fmla="+- f36 f56 0"/>
              <a:gd name="f59" fmla="+- f16 0 f56"/>
              <a:gd name="f60" fmla="+- f38 f56 0"/>
              <a:gd name="f61" fmla="+- f36 f57 0"/>
              <a:gd name="f62" fmla="+- f16 0 f57"/>
              <a:gd name="f63" fmla="+- f38 f57 0"/>
              <a:gd name="f64" fmla="+- f62 0 f23"/>
              <a:gd name="f65" fmla="+- f62 0 f24"/>
              <a:gd name="f66" fmla="*/ f61 f30 1"/>
              <a:gd name="f67" fmla="*/ f62 f30 1"/>
              <a:gd name="f68" fmla="*/ f63 f30 1"/>
              <a:gd name="f69" fmla="*/ f58 f30 1"/>
              <a:gd name="f70" fmla="*/ f59 f30 1"/>
              <a:gd name="f71" fmla="*/ f60 f30 1"/>
              <a:gd name="f72" fmla="*/ f64 1 2"/>
              <a:gd name="f73" fmla="*/ f65 1 2"/>
              <a:gd name="f74" fmla="+- f23 f72 0"/>
              <a:gd name="f75" fmla="+- f24 f73 0"/>
              <a:gd name="f76" fmla="+- f6 f74 0"/>
              <a:gd name="f77" fmla="+- f31 0 f74"/>
              <a:gd name="f78" fmla="+- f6 f75 0"/>
              <a:gd name="f79" fmla="+- f32 0 f75"/>
              <a:gd name="f80" fmla="*/ f76 f30 1"/>
              <a:gd name="f81" fmla="*/ f78 f30 1"/>
              <a:gd name="f82" fmla="*/ f77 f30 1"/>
              <a:gd name="f83" fmla="*/ f79 f30 1"/>
            </a:gdLst>
            <a:ahLst>
              <a:ahXY gdRefX="f0" minX="f6" maxX="f8">
                <a:pos x="f41" y="f4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0" t="f81" r="f82" b="f83"/>
            <a:pathLst>
              <a:path stroke="0">
                <a:moveTo>
                  <a:pt x="f66" y="f43"/>
                </a:moveTo>
                <a:lnTo>
                  <a:pt x="f48" y="f67"/>
                </a:lnTo>
                <a:lnTo>
                  <a:pt x="f48" y="f68"/>
                </a:lnTo>
                <a:lnTo>
                  <a:pt x="f66" y="f49"/>
                </a:lnTo>
                <a:lnTo>
                  <a:pt x="f67" y="f49"/>
                </a:lnTo>
                <a:lnTo>
                  <a:pt x="f44" y="f68"/>
                </a:lnTo>
                <a:lnTo>
                  <a:pt x="f44" y="f67"/>
                </a:lnTo>
                <a:lnTo>
                  <a:pt x="f67" y="f43"/>
                </a:lnTo>
                <a:close/>
              </a:path>
              <a:path>
                <a:moveTo>
                  <a:pt x="f69" y="f45"/>
                </a:moveTo>
                <a:lnTo>
                  <a:pt x="f50" y="f70"/>
                </a:lnTo>
                <a:lnTo>
                  <a:pt x="f48" y="f67"/>
                </a:lnTo>
                <a:lnTo>
                  <a:pt x="f66" y="f43"/>
                </a:lnTo>
                <a:close/>
                <a:moveTo>
                  <a:pt x="f70" y="f51"/>
                </a:moveTo>
                <a:lnTo>
                  <a:pt x="f45" y="f71"/>
                </a:lnTo>
                <a:lnTo>
                  <a:pt x="f44" y="f68"/>
                </a:lnTo>
                <a:lnTo>
                  <a:pt x="f67" y="f49"/>
                </a:lnTo>
                <a:close/>
              </a:path>
              <a:path>
                <a:moveTo>
                  <a:pt x="f50" y="f70"/>
                </a:moveTo>
                <a:lnTo>
                  <a:pt x="f50" y="f71"/>
                </a:lnTo>
                <a:lnTo>
                  <a:pt x="f48" y="f68"/>
                </a:lnTo>
                <a:lnTo>
                  <a:pt x="f48" y="f67"/>
                </a:lnTo>
                <a:close/>
                <a:moveTo>
                  <a:pt x="f69" y="f51"/>
                </a:moveTo>
                <a:lnTo>
                  <a:pt x="f70" y="f51"/>
                </a:lnTo>
                <a:lnTo>
                  <a:pt x="f67" y="f49"/>
                </a:lnTo>
                <a:lnTo>
                  <a:pt x="f66" y="f49"/>
                </a:lnTo>
                <a:close/>
              </a:path>
              <a:path>
                <a:moveTo>
                  <a:pt x="f50" y="f71"/>
                </a:moveTo>
                <a:lnTo>
                  <a:pt x="f69" y="f51"/>
                </a:lnTo>
                <a:lnTo>
                  <a:pt x="f66" y="f49"/>
                </a:lnTo>
                <a:lnTo>
                  <a:pt x="f48" y="f68"/>
                </a:lnTo>
                <a:close/>
              </a:path>
              <a:path>
                <a:moveTo>
                  <a:pt x="f45" y="f71"/>
                </a:moveTo>
                <a:lnTo>
                  <a:pt x="f45" y="f70"/>
                </a:lnTo>
                <a:lnTo>
                  <a:pt x="f44" y="f67"/>
                </a:lnTo>
                <a:lnTo>
                  <a:pt x="f44" y="f68"/>
                </a:lnTo>
                <a:close/>
                <a:moveTo>
                  <a:pt x="f70" y="f45"/>
                </a:moveTo>
                <a:lnTo>
                  <a:pt x="f69" y="f45"/>
                </a:lnTo>
                <a:lnTo>
                  <a:pt x="f66" y="f43"/>
                </a:lnTo>
                <a:lnTo>
                  <a:pt x="f67" y="f43"/>
                </a:lnTo>
                <a:close/>
              </a:path>
              <a:path>
                <a:moveTo>
                  <a:pt x="f45" y="f70"/>
                </a:moveTo>
                <a:lnTo>
                  <a:pt x="f70" y="f45"/>
                </a:lnTo>
                <a:lnTo>
                  <a:pt x="f67" y="f43"/>
                </a:lnTo>
                <a:lnTo>
                  <a:pt x="f44" y="f67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000" b="0" i="0" u="none" strike="noStrike" kern="1200">
                <a:ln>
                  <a:noFill/>
                </a:ln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  <a:ea typeface="Arial Unicode MS" pitchFamily="2"/>
                <a:cs typeface="Mangal" pitchFamily="2"/>
              </a:rPr>
              <a:t>Восстановление аналитических зависимостей</a:t>
            </a:r>
          </a:p>
        </p:txBody>
      </p:sp>
      <p:sp>
        <p:nvSpPr>
          <p:cNvPr id="5" name="Полилиния 4"/>
          <p:cNvSpPr/>
          <p:nvPr/>
        </p:nvSpPr>
        <p:spPr>
          <a:xfrm>
            <a:off x="180000" y="5040000"/>
            <a:ext cx="9720000" cy="720000"/>
          </a:xfrm>
          <a:custGeom>
            <a:avLst>
              <a:gd name="f0" fmla="val 20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abs f3"/>
              <a:gd name="f12" fmla="abs f4"/>
              <a:gd name="f13" fmla="abs f5"/>
              <a:gd name="f14" fmla="*/ f7 1 8"/>
              <a:gd name="f15" fmla="val f6"/>
              <a:gd name="f16" fmla="+- f6 10800 0"/>
              <a:gd name="f17" fmla="pin 0 f0 10800"/>
              <a:gd name="f18" fmla="?: f11 f3 1"/>
              <a:gd name="f19" fmla="?: f12 f4 1"/>
              <a:gd name="f20" fmla="?: f13 f5 1"/>
              <a:gd name="f21" fmla="+- 0 0 f14"/>
              <a:gd name="f22" fmla="+- 10800 0 f17"/>
              <a:gd name="f23" fmla="val f17"/>
              <a:gd name="f24" fmla="+- f6 f17 0"/>
              <a:gd name="f25" fmla="*/ f18 1 21600"/>
              <a:gd name="f26" fmla="*/ f19 1 21600"/>
              <a:gd name="f27" fmla="*/ 21600 f18 1"/>
              <a:gd name="f28" fmla="*/ 21600 f19 1"/>
              <a:gd name="f29" fmla="*/ f21 f1 1"/>
              <a:gd name="f30" fmla="min f26 f25"/>
              <a:gd name="f31" fmla="*/ f27 1 f20"/>
              <a:gd name="f32" fmla="*/ f28 1 f20"/>
              <a:gd name="f33" fmla="*/ f29 1 f7"/>
              <a:gd name="f34" fmla="+- f33 0 f2"/>
              <a:gd name="f35" fmla="val f31"/>
              <a:gd name="f36" fmla="+- f31 0 10800"/>
              <a:gd name="f37" fmla="val f32"/>
              <a:gd name="f38" fmla="+- f32 0 10800"/>
              <a:gd name="f39" fmla="+- f31 0 f17"/>
              <a:gd name="f40" fmla="+- f32 0 f17"/>
              <a:gd name="f41" fmla="*/ f17 f30 1"/>
              <a:gd name="f42" fmla="*/ 10800 f30 1"/>
              <a:gd name="f43" fmla="*/ f24 f30 1"/>
              <a:gd name="f44" fmla="*/ f23 f30 1"/>
              <a:gd name="f45" fmla="*/ f15 f30 1"/>
              <a:gd name="f46" fmla="sin 1 f34"/>
              <a:gd name="f47" fmla="cos 1 f34"/>
              <a:gd name="f48" fmla="*/ f39 f30 1"/>
              <a:gd name="f49" fmla="*/ f40 f30 1"/>
              <a:gd name="f50" fmla="*/ f35 f30 1"/>
              <a:gd name="f51" fmla="*/ f37 f30 1"/>
              <a:gd name="f52" fmla="+- 0 0 f46"/>
              <a:gd name="f53" fmla="+- 0 0 f47"/>
              <a:gd name="f54" fmla="*/ 10800 1 f52"/>
              <a:gd name="f55" fmla="*/ f22 1 f52"/>
              <a:gd name="f56" fmla="*/ f54 f53 1"/>
              <a:gd name="f57" fmla="*/ f55 f53 1"/>
              <a:gd name="f58" fmla="+- f36 f56 0"/>
              <a:gd name="f59" fmla="+- f16 0 f56"/>
              <a:gd name="f60" fmla="+- f38 f56 0"/>
              <a:gd name="f61" fmla="+- f36 f57 0"/>
              <a:gd name="f62" fmla="+- f16 0 f57"/>
              <a:gd name="f63" fmla="+- f38 f57 0"/>
              <a:gd name="f64" fmla="+- f62 0 f23"/>
              <a:gd name="f65" fmla="+- f62 0 f24"/>
              <a:gd name="f66" fmla="*/ f61 f30 1"/>
              <a:gd name="f67" fmla="*/ f62 f30 1"/>
              <a:gd name="f68" fmla="*/ f63 f30 1"/>
              <a:gd name="f69" fmla="*/ f58 f30 1"/>
              <a:gd name="f70" fmla="*/ f59 f30 1"/>
              <a:gd name="f71" fmla="*/ f60 f30 1"/>
              <a:gd name="f72" fmla="*/ f64 1 2"/>
              <a:gd name="f73" fmla="*/ f65 1 2"/>
              <a:gd name="f74" fmla="+- f23 f72 0"/>
              <a:gd name="f75" fmla="+- f24 f73 0"/>
              <a:gd name="f76" fmla="+- f6 f74 0"/>
              <a:gd name="f77" fmla="+- f31 0 f74"/>
              <a:gd name="f78" fmla="+- f6 f75 0"/>
              <a:gd name="f79" fmla="+- f32 0 f75"/>
              <a:gd name="f80" fmla="*/ f76 f30 1"/>
              <a:gd name="f81" fmla="*/ f78 f30 1"/>
              <a:gd name="f82" fmla="*/ f77 f30 1"/>
              <a:gd name="f83" fmla="*/ f79 f30 1"/>
            </a:gdLst>
            <a:ahLst>
              <a:ahXY gdRefX="f0" minX="f6" maxX="f8">
                <a:pos x="f41" y="f4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0" t="f81" r="f82" b="f83"/>
            <a:pathLst>
              <a:path stroke="0">
                <a:moveTo>
                  <a:pt x="f66" y="f43"/>
                </a:moveTo>
                <a:lnTo>
                  <a:pt x="f48" y="f67"/>
                </a:lnTo>
                <a:lnTo>
                  <a:pt x="f48" y="f68"/>
                </a:lnTo>
                <a:lnTo>
                  <a:pt x="f66" y="f49"/>
                </a:lnTo>
                <a:lnTo>
                  <a:pt x="f67" y="f49"/>
                </a:lnTo>
                <a:lnTo>
                  <a:pt x="f44" y="f68"/>
                </a:lnTo>
                <a:lnTo>
                  <a:pt x="f44" y="f67"/>
                </a:lnTo>
                <a:lnTo>
                  <a:pt x="f67" y="f43"/>
                </a:lnTo>
                <a:close/>
              </a:path>
              <a:path>
                <a:moveTo>
                  <a:pt x="f69" y="f45"/>
                </a:moveTo>
                <a:lnTo>
                  <a:pt x="f50" y="f70"/>
                </a:lnTo>
                <a:lnTo>
                  <a:pt x="f48" y="f67"/>
                </a:lnTo>
                <a:lnTo>
                  <a:pt x="f66" y="f43"/>
                </a:lnTo>
                <a:close/>
                <a:moveTo>
                  <a:pt x="f70" y="f51"/>
                </a:moveTo>
                <a:lnTo>
                  <a:pt x="f45" y="f71"/>
                </a:lnTo>
                <a:lnTo>
                  <a:pt x="f44" y="f68"/>
                </a:lnTo>
                <a:lnTo>
                  <a:pt x="f67" y="f49"/>
                </a:lnTo>
                <a:close/>
              </a:path>
              <a:path>
                <a:moveTo>
                  <a:pt x="f50" y="f70"/>
                </a:moveTo>
                <a:lnTo>
                  <a:pt x="f50" y="f71"/>
                </a:lnTo>
                <a:lnTo>
                  <a:pt x="f48" y="f68"/>
                </a:lnTo>
                <a:lnTo>
                  <a:pt x="f48" y="f67"/>
                </a:lnTo>
                <a:close/>
                <a:moveTo>
                  <a:pt x="f69" y="f51"/>
                </a:moveTo>
                <a:lnTo>
                  <a:pt x="f70" y="f51"/>
                </a:lnTo>
                <a:lnTo>
                  <a:pt x="f67" y="f49"/>
                </a:lnTo>
                <a:lnTo>
                  <a:pt x="f66" y="f49"/>
                </a:lnTo>
                <a:close/>
              </a:path>
              <a:path>
                <a:moveTo>
                  <a:pt x="f50" y="f71"/>
                </a:moveTo>
                <a:lnTo>
                  <a:pt x="f69" y="f51"/>
                </a:lnTo>
                <a:lnTo>
                  <a:pt x="f66" y="f49"/>
                </a:lnTo>
                <a:lnTo>
                  <a:pt x="f48" y="f68"/>
                </a:lnTo>
                <a:close/>
              </a:path>
              <a:path>
                <a:moveTo>
                  <a:pt x="f45" y="f71"/>
                </a:moveTo>
                <a:lnTo>
                  <a:pt x="f45" y="f70"/>
                </a:lnTo>
                <a:lnTo>
                  <a:pt x="f44" y="f67"/>
                </a:lnTo>
                <a:lnTo>
                  <a:pt x="f44" y="f68"/>
                </a:lnTo>
                <a:close/>
                <a:moveTo>
                  <a:pt x="f70" y="f45"/>
                </a:moveTo>
                <a:lnTo>
                  <a:pt x="f69" y="f45"/>
                </a:lnTo>
                <a:lnTo>
                  <a:pt x="f66" y="f43"/>
                </a:lnTo>
                <a:lnTo>
                  <a:pt x="f67" y="f43"/>
                </a:lnTo>
                <a:close/>
              </a:path>
              <a:path>
                <a:moveTo>
                  <a:pt x="f45" y="f70"/>
                </a:moveTo>
                <a:lnTo>
                  <a:pt x="f70" y="f45"/>
                </a:lnTo>
                <a:lnTo>
                  <a:pt x="f67" y="f43"/>
                </a:lnTo>
                <a:lnTo>
                  <a:pt x="f44" y="f67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000" b="0" i="0" u="none" strike="noStrike" kern="1200">
                <a:ln>
                  <a:noFill/>
                </a:ln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  <a:ea typeface="Arial Unicode MS" pitchFamily="2"/>
                <a:cs typeface="Mangal" pitchFamily="2"/>
              </a:rPr>
              <a:t>Вероятностные суждения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180000" y="2700000"/>
            <a:ext cx="9720000" cy="216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Регрессионный анализ – основное средство концентрации, «свертки» эмпирической информации. Выбор общего вида восстанавливаемой зависимости (экспериментально-статистической модели) – неформальная операция. Поиск параметров модели – формальная операция, в основе которой лежит принцип максимального правдоподобия: </a:t>
            </a:r>
            <a:r>
              <a:rPr lang="ru-RU" sz="1800" b="1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наилучшим описанием исследуемой системы является такое, при котором максимальна вероятность получить измеренные на опыте значения отклика</a:t>
            </a: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.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180000" y="5940000"/>
            <a:ext cx="9720000" cy="144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Статистическая гипотеза – предположение о виде неизвестного распределения или о параметрах известного распределения. Проверка гипотезы – сравнение вероятности связанного с ней </a:t>
            </a:r>
            <a:r>
              <a:rPr lang="ru-RU" sz="1800" b="0" i="1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критического события</a:t>
            </a: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 с вероятностью события, которое принимают практически невозможным (сравнение с </a:t>
            </a:r>
            <a:r>
              <a:rPr lang="ru-RU" sz="1800" b="0" i="1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уровнем значимости</a:t>
            </a: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897839"/>
            <a:ext cx="10115640" cy="722159"/>
          </a:xfrm>
          <a:gradFill>
            <a:gsLst>
              <a:gs pos="0">
                <a:srgbClr val="0000FF"/>
              </a:gs>
              <a:gs pos="100000">
                <a:srgbClr val="E6E6FF"/>
              </a:gs>
            </a:gsLst>
            <a:path path="circle">
              <a:fillToRect l="50000" t="50000" r="50000" b="50000"/>
            </a:path>
          </a:gra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000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Отклик системы – векторная величина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>
          <a:xfrm>
            <a:off x="504359" y="137520"/>
            <a:ext cx="9071640" cy="6253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Многокритериальные задачи</a:t>
            </a:r>
          </a:p>
        </p:txBody>
      </p:sp>
      <p:sp>
        <p:nvSpPr>
          <p:cNvPr id="4" name="Полилиния 3"/>
          <p:cNvSpPr/>
          <p:nvPr/>
        </p:nvSpPr>
        <p:spPr>
          <a:xfrm>
            <a:off x="180000" y="2880000"/>
            <a:ext cx="9720000" cy="2340000"/>
          </a:xfrm>
          <a:custGeom>
            <a:avLst>
              <a:gd name="f0" fmla="val 97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abs f3"/>
              <a:gd name="f12" fmla="abs f4"/>
              <a:gd name="f13" fmla="abs f5"/>
              <a:gd name="f14" fmla="*/ f7 1 8"/>
              <a:gd name="f15" fmla="val f6"/>
              <a:gd name="f16" fmla="+- f6 10800 0"/>
              <a:gd name="f17" fmla="pin 0 f0 10800"/>
              <a:gd name="f18" fmla="?: f11 f3 1"/>
              <a:gd name="f19" fmla="?: f12 f4 1"/>
              <a:gd name="f20" fmla="?: f13 f5 1"/>
              <a:gd name="f21" fmla="+- 0 0 f14"/>
              <a:gd name="f22" fmla="+- 10800 0 f17"/>
              <a:gd name="f23" fmla="val f17"/>
              <a:gd name="f24" fmla="+- f6 f17 0"/>
              <a:gd name="f25" fmla="*/ f18 1 21600"/>
              <a:gd name="f26" fmla="*/ f19 1 21600"/>
              <a:gd name="f27" fmla="*/ 21600 f18 1"/>
              <a:gd name="f28" fmla="*/ 21600 f19 1"/>
              <a:gd name="f29" fmla="*/ f21 f1 1"/>
              <a:gd name="f30" fmla="min f26 f25"/>
              <a:gd name="f31" fmla="*/ f27 1 f20"/>
              <a:gd name="f32" fmla="*/ f28 1 f20"/>
              <a:gd name="f33" fmla="*/ f29 1 f7"/>
              <a:gd name="f34" fmla="+- f33 0 f2"/>
              <a:gd name="f35" fmla="val f31"/>
              <a:gd name="f36" fmla="+- f31 0 10800"/>
              <a:gd name="f37" fmla="val f32"/>
              <a:gd name="f38" fmla="+- f32 0 10800"/>
              <a:gd name="f39" fmla="+- f31 0 f17"/>
              <a:gd name="f40" fmla="+- f32 0 f17"/>
              <a:gd name="f41" fmla="*/ f17 f30 1"/>
              <a:gd name="f42" fmla="*/ 10800 f30 1"/>
              <a:gd name="f43" fmla="*/ f24 f30 1"/>
              <a:gd name="f44" fmla="*/ f23 f30 1"/>
              <a:gd name="f45" fmla="*/ f15 f30 1"/>
              <a:gd name="f46" fmla="sin 1 f34"/>
              <a:gd name="f47" fmla="cos 1 f34"/>
              <a:gd name="f48" fmla="*/ f39 f30 1"/>
              <a:gd name="f49" fmla="*/ f40 f30 1"/>
              <a:gd name="f50" fmla="*/ f35 f30 1"/>
              <a:gd name="f51" fmla="*/ f37 f30 1"/>
              <a:gd name="f52" fmla="+- 0 0 f46"/>
              <a:gd name="f53" fmla="+- 0 0 f47"/>
              <a:gd name="f54" fmla="*/ 10800 1 f52"/>
              <a:gd name="f55" fmla="*/ f22 1 f52"/>
              <a:gd name="f56" fmla="*/ f54 f53 1"/>
              <a:gd name="f57" fmla="*/ f55 f53 1"/>
              <a:gd name="f58" fmla="+- f36 f56 0"/>
              <a:gd name="f59" fmla="+- f16 0 f56"/>
              <a:gd name="f60" fmla="+- f38 f56 0"/>
              <a:gd name="f61" fmla="+- f36 f57 0"/>
              <a:gd name="f62" fmla="+- f16 0 f57"/>
              <a:gd name="f63" fmla="+- f38 f57 0"/>
              <a:gd name="f64" fmla="+- f62 0 f23"/>
              <a:gd name="f65" fmla="+- f62 0 f24"/>
              <a:gd name="f66" fmla="*/ f61 f30 1"/>
              <a:gd name="f67" fmla="*/ f62 f30 1"/>
              <a:gd name="f68" fmla="*/ f63 f30 1"/>
              <a:gd name="f69" fmla="*/ f58 f30 1"/>
              <a:gd name="f70" fmla="*/ f59 f30 1"/>
              <a:gd name="f71" fmla="*/ f60 f30 1"/>
              <a:gd name="f72" fmla="*/ f64 1 2"/>
              <a:gd name="f73" fmla="*/ f65 1 2"/>
              <a:gd name="f74" fmla="+- f23 f72 0"/>
              <a:gd name="f75" fmla="+- f24 f73 0"/>
              <a:gd name="f76" fmla="+- f6 f74 0"/>
              <a:gd name="f77" fmla="+- f31 0 f74"/>
              <a:gd name="f78" fmla="+- f6 f75 0"/>
              <a:gd name="f79" fmla="+- f32 0 f75"/>
              <a:gd name="f80" fmla="*/ f76 f30 1"/>
              <a:gd name="f81" fmla="*/ f78 f30 1"/>
              <a:gd name="f82" fmla="*/ f77 f30 1"/>
              <a:gd name="f83" fmla="*/ f79 f30 1"/>
            </a:gdLst>
            <a:ahLst>
              <a:ahXY gdRefX="f0" minX="f6" maxX="f8">
                <a:pos x="f41" y="f4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0" t="f81" r="f82" b="f83"/>
            <a:pathLst>
              <a:path stroke="0">
                <a:moveTo>
                  <a:pt x="f66" y="f43"/>
                </a:moveTo>
                <a:lnTo>
                  <a:pt x="f48" y="f67"/>
                </a:lnTo>
                <a:lnTo>
                  <a:pt x="f48" y="f68"/>
                </a:lnTo>
                <a:lnTo>
                  <a:pt x="f66" y="f49"/>
                </a:lnTo>
                <a:lnTo>
                  <a:pt x="f67" y="f49"/>
                </a:lnTo>
                <a:lnTo>
                  <a:pt x="f44" y="f68"/>
                </a:lnTo>
                <a:lnTo>
                  <a:pt x="f44" y="f67"/>
                </a:lnTo>
                <a:lnTo>
                  <a:pt x="f67" y="f43"/>
                </a:lnTo>
                <a:close/>
              </a:path>
              <a:path>
                <a:moveTo>
                  <a:pt x="f69" y="f45"/>
                </a:moveTo>
                <a:lnTo>
                  <a:pt x="f50" y="f70"/>
                </a:lnTo>
                <a:lnTo>
                  <a:pt x="f48" y="f67"/>
                </a:lnTo>
                <a:lnTo>
                  <a:pt x="f66" y="f43"/>
                </a:lnTo>
                <a:close/>
                <a:moveTo>
                  <a:pt x="f70" y="f51"/>
                </a:moveTo>
                <a:lnTo>
                  <a:pt x="f45" y="f71"/>
                </a:lnTo>
                <a:lnTo>
                  <a:pt x="f44" y="f68"/>
                </a:lnTo>
                <a:lnTo>
                  <a:pt x="f67" y="f49"/>
                </a:lnTo>
                <a:close/>
              </a:path>
              <a:path>
                <a:moveTo>
                  <a:pt x="f50" y="f70"/>
                </a:moveTo>
                <a:lnTo>
                  <a:pt x="f50" y="f71"/>
                </a:lnTo>
                <a:lnTo>
                  <a:pt x="f48" y="f68"/>
                </a:lnTo>
                <a:lnTo>
                  <a:pt x="f48" y="f67"/>
                </a:lnTo>
                <a:close/>
                <a:moveTo>
                  <a:pt x="f69" y="f51"/>
                </a:moveTo>
                <a:lnTo>
                  <a:pt x="f70" y="f51"/>
                </a:lnTo>
                <a:lnTo>
                  <a:pt x="f67" y="f49"/>
                </a:lnTo>
                <a:lnTo>
                  <a:pt x="f66" y="f49"/>
                </a:lnTo>
                <a:close/>
              </a:path>
              <a:path>
                <a:moveTo>
                  <a:pt x="f50" y="f71"/>
                </a:moveTo>
                <a:lnTo>
                  <a:pt x="f69" y="f51"/>
                </a:lnTo>
                <a:lnTo>
                  <a:pt x="f66" y="f49"/>
                </a:lnTo>
                <a:lnTo>
                  <a:pt x="f48" y="f68"/>
                </a:lnTo>
                <a:close/>
              </a:path>
              <a:path>
                <a:moveTo>
                  <a:pt x="f45" y="f71"/>
                </a:moveTo>
                <a:lnTo>
                  <a:pt x="f45" y="f70"/>
                </a:lnTo>
                <a:lnTo>
                  <a:pt x="f44" y="f67"/>
                </a:lnTo>
                <a:lnTo>
                  <a:pt x="f44" y="f68"/>
                </a:lnTo>
                <a:close/>
                <a:moveTo>
                  <a:pt x="f70" y="f45"/>
                </a:moveTo>
                <a:lnTo>
                  <a:pt x="f69" y="f45"/>
                </a:lnTo>
                <a:lnTo>
                  <a:pt x="f66" y="f43"/>
                </a:lnTo>
                <a:lnTo>
                  <a:pt x="f67" y="f43"/>
                </a:lnTo>
                <a:close/>
              </a:path>
              <a:path>
                <a:moveTo>
                  <a:pt x="f45" y="f70"/>
                </a:moveTo>
                <a:lnTo>
                  <a:pt x="f70" y="f45"/>
                </a:lnTo>
                <a:lnTo>
                  <a:pt x="f67" y="f43"/>
                </a:lnTo>
                <a:lnTo>
                  <a:pt x="f44" y="f67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000" b="0" i="0" u="none" strike="noStrike" kern="1200">
                <a:ln>
                  <a:noFill/>
                </a:ln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  <a:ea typeface="Arial Unicode MS" pitchFamily="2"/>
                <a:cs typeface="Mangal" pitchFamily="2"/>
              </a:rPr>
              <a:t>Малое число индивидуальных скалярных критериев (скалярных откликов): неформальные методы скаляризации</a:t>
            </a:r>
          </a:p>
        </p:txBody>
      </p:sp>
      <p:sp>
        <p:nvSpPr>
          <p:cNvPr id="5" name="Полилиния 4"/>
          <p:cNvSpPr/>
          <p:nvPr/>
        </p:nvSpPr>
        <p:spPr>
          <a:xfrm>
            <a:off x="180000" y="5400000"/>
            <a:ext cx="9720000" cy="1980000"/>
          </a:xfrm>
          <a:custGeom>
            <a:avLst>
              <a:gd name="f0" fmla="val 1146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abs f3"/>
              <a:gd name="f12" fmla="abs f4"/>
              <a:gd name="f13" fmla="abs f5"/>
              <a:gd name="f14" fmla="*/ f7 1 8"/>
              <a:gd name="f15" fmla="val f6"/>
              <a:gd name="f16" fmla="+- f6 10800 0"/>
              <a:gd name="f17" fmla="pin 0 f0 10800"/>
              <a:gd name="f18" fmla="?: f11 f3 1"/>
              <a:gd name="f19" fmla="?: f12 f4 1"/>
              <a:gd name="f20" fmla="?: f13 f5 1"/>
              <a:gd name="f21" fmla="+- 0 0 f14"/>
              <a:gd name="f22" fmla="+- 10800 0 f17"/>
              <a:gd name="f23" fmla="val f17"/>
              <a:gd name="f24" fmla="+- f6 f17 0"/>
              <a:gd name="f25" fmla="*/ f18 1 21600"/>
              <a:gd name="f26" fmla="*/ f19 1 21600"/>
              <a:gd name="f27" fmla="*/ 21600 f18 1"/>
              <a:gd name="f28" fmla="*/ 21600 f19 1"/>
              <a:gd name="f29" fmla="*/ f21 f1 1"/>
              <a:gd name="f30" fmla="min f26 f25"/>
              <a:gd name="f31" fmla="*/ f27 1 f20"/>
              <a:gd name="f32" fmla="*/ f28 1 f20"/>
              <a:gd name="f33" fmla="*/ f29 1 f7"/>
              <a:gd name="f34" fmla="+- f33 0 f2"/>
              <a:gd name="f35" fmla="val f31"/>
              <a:gd name="f36" fmla="+- f31 0 10800"/>
              <a:gd name="f37" fmla="val f32"/>
              <a:gd name="f38" fmla="+- f32 0 10800"/>
              <a:gd name="f39" fmla="+- f31 0 f17"/>
              <a:gd name="f40" fmla="+- f32 0 f17"/>
              <a:gd name="f41" fmla="*/ f17 f30 1"/>
              <a:gd name="f42" fmla="*/ 10800 f30 1"/>
              <a:gd name="f43" fmla="*/ f24 f30 1"/>
              <a:gd name="f44" fmla="*/ f23 f30 1"/>
              <a:gd name="f45" fmla="*/ f15 f30 1"/>
              <a:gd name="f46" fmla="sin 1 f34"/>
              <a:gd name="f47" fmla="cos 1 f34"/>
              <a:gd name="f48" fmla="*/ f39 f30 1"/>
              <a:gd name="f49" fmla="*/ f40 f30 1"/>
              <a:gd name="f50" fmla="*/ f35 f30 1"/>
              <a:gd name="f51" fmla="*/ f37 f30 1"/>
              <a:gd name="f52" fmla="+- 0 0 f46"/>
              <a:gd name="f53" fmla="+- 0 0 f47"/>
              <a:gd name="f54" fmla="*/ 10800 1 f52"/>
              <a:gd name="f55" fmla="*/ f22 1 f52"/>
              <a:gd name="f56" fmla="*/ f54 f53 1"/>
              <a:gd name="f57" fmla="*/ f55 f53 1"/>
              <a:gd name="f58" fmla="+- f36 f56 0"/>
              <a:gd name="f59" fmla="+- f16 0 f56"/>
              <a:gd name="f60" fmla="+- f38 f56 0"/>
              <a:gd name="f61" fmla="+- f36 f57 0"/>
              <a:gd name="f62" fmla="+- f16 0 f57"/>
              <a:gd name="f63" fmla="+- f38 f57 0"/>
              <a:gd name="f64" fmla="+- f62 0 f23"/>
              <a:gd name="f65" fmla="+- f62 0 f24"/>
              <a:gd name="f66" fmla="*/ f61 f30 1"/>
              <a:gd name="f67" fmla="*/ f62 f30 1"/>
              <a:gd name="f68" fmla="*/ f63 f30 1"/>
              <a:gd name="f69" fmla="*/ f58 f30 1"/>
              <a:gd name="f70" fmla="*/ f59 f30 1"/>
              <a:gd name="f71" fmla="*/ f60 f30 1"/>
              <a:gd name="f72" fmla="*/ f64 1 2"/>
              <a:gd name="f73" fmla="*/ f65 1 2"/>
              <a:gd name="f74" fmla="+- f23 f72 0"/>
              <a:gd name="f75" fmla="+- f24 f73 0"/>
              <a:gd name="f76" fmla="+- f6 f74 0"/>
              <a:gd name="f77" fmla="+- f31 0 f74"/>
              <a:gd name="f78" fmla="+- f6 f75 0"/>
              <a:gd name="f79" fmla="+- f32 0 f75"/>
              <a:gd name="f80" fmla="*/ f76 f30 1"/>
              <a:gd name="f81" fmla="*/ f78 f30 1"/>
              <a:gd name="f82" fmla="*/ f77 f30 1"/>
              <a:gd name="f83" fmla="*/ f79 f30 1"/>
            </a:gdLst>
            <a:ahLst>
              <a:ahXY gdRefX="f0" minX="f6" maxX="f8">
                <a:pos x="f41" y="f4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0" t="f81" r="f82" b="f83"/>
            <a:pathLst>
              <a:path stroke="0">
                <a:moveTo>
                  <a:pt x="f66" y="f43"/>
                </a:moveTo>
                <a:lnTo>
                  <a:pt x="f48" y="f67"/>
                </a:lnTo>
                <a:lnTo>
                  <a:pt x="f48" y="f68"/>
                </a:lnTo>
                <a:lnTo>
                  <a:pt x="f66" y="f49"/>
                </a:lnTo>
                <a:lnTo>
                  <a:pt x="f67" y="f49"/>
                </a:lnTo>
                <a:lnTo>
                  <a:pt x="f44" y="f68"/>
                </a:lnTo>
                <a:lnTo>
                  <a:pt x="f44" y="f67"/>
                </a:lnTo>
                <a:lnTo>
                  <a:pt x="f67" y="f43"/>
                </a:lnTo>
                <a:close/>
              </a:path>
              <a:path>
                <a:moveTo>
                  <a:pt x="f69" y="f45"/>
                </a:moveTo>
                <a:lnTo>
                  <a:pt x="f50" y="f70"/>
                </a:lnTo>
                <a:lnTo>
                  <a:pt x="f48" y="f67"/>
                </a:lnTo>
                <a:lnTo>
                  <a:pt x="f66" y="f43"/>
                </a:lnTo>
                <a:close/>
                <a:moveTo>
                  <a:pt x="f70" y="f51"/>
                </a:moveTo>
                <a:lnTo>
                  <a:pt x="f45" y="f71"/>
                </a:lnTo>
                <a:lnTo>
                  <a:pt x="f44" y="f68"/>
                </a:lnTo>
                <a:lnTo>
                  <a:pt x="f67" y="f49"/>
                </a:lnTo>
                <a:close/>
              </a:path>
              <a:path>
                <a:moveTo>
                  <a:pt x="f50" y="f70"/>
                </a:moveTo>
                <a:lnTo>
                  <a:pt x="f50" y="f71"/>
                </a:lnTo>
                <a:lnTo>
                  <a:pt x="f48" y="f68"/>
                </a:lnTo>
                <a:lnTo>
                  <a:pt x="f48" y="f67"/>
                </a:lnTo>
                <a:close/>
                <a:moveTo>
                  <a:pt x="f69" y="f51"/>
                </a:moveTo>
                <a:lnTo>
                  <a:pt x="f70" y="f51"/>
                </a:lnTo>
                <a:lnTo>
                  <a:pt x="f67" y="f49"/>
                </a:lnTo>
                <a:lnTo>
                  <a:pt x="f66" y="f49"/>
                </a:lnTo>
                <a:close/>
              </a:path>
              <a:path>
                <a:moveTo>
                  <a:pt x="f50" y="f71"/>
                </a:moveTo>
                <a:lnTo>
                  <a:pt x="f69" y="f51"/>
                </a:lnTo>
                <a:lnTo>
                  <a:pt x="f66" y="f49"/>
                </a:lnTo>
                <a:lnTo>
                  <a:pt x="f48" y="f68"/>
                </a:lnTo>
                <a:close/>
              </a:path>
              <a:path>
                <a:moveTo>
                  <a:pt x="f45" y="f71"/>
                </a:moveTo>
                <a:lnTo>
                  <a:pt x="f45" y="f70"/>
                </a:lnTo>
                <a:lnTo>
                  <a:pt x="f44" y="f67"/>
                </a:lnTo>
                <a:lnTo>
                  <a:pt x="f44" y="f68"/>
                </a:lnTo>
                <a:close/>
                <a:moveTo>
                  <a:pt x="f70" y="f45"/>
                </a:moveTo>
                <a:lnTo>
                  <a:pt x="f69" y="f45"/>
                </a:lnTo>
                <a:lnTo>
                  <a:pt x="f66" y="f43"/>
                </a:lnTo>
                <a:lnTo>
                  <a:pt x="f67" y="f43"/>
                </a:lnTo>
                <a:close/>
              </a:path>
              <a:path>
                <a:moveTo>
                  <a:pt x="f45" y="f70"/>
                </a:moveTo>
                <a:lnTo>
                  <a:pt x="f70" y="f45"/>
                </a:lnTo>
                <a:lnTo>
                  <a:pt x="f67" y="f43"/>
                </a:lnTo>
                <a:lnTo>
                  <a:pt x="f44" y="f67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000" b="0" i="0" u="none" strike="noStrike" kern="1200">
                <a:ln>
                  <a:noFill/>
                </a:ln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  <a:ea typeface="Arial Unicode MS" pitchFamily="2"/>
                <a:cs typeface="Mangal" pitchFamily="2"/>
              </a:rPr>
              <a:t>Большое число индивидуальных скалярных критериев: формальные методы скаляризации (метод главных компонент, кластерный анализ)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180000" y="1800000"/>
            <a:ext cx="9720000" cy="900000"/>
          </a:xfrm>
          <a:custGeom>
            <a:avLst>
              <a:gd name="f0" fmla="val 20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abs f3"/>
              <a:gd name="f12" fmla="abs f4"/>
              <a:gd name="f13" fmla="abs f5"/>
              <a:gd name="f14" fmla="*/ f7 1 8"/>
              <a:gd name="f15" fmla="val f6"/>
              <a:gd name="f16" fmla="+- f6 10800 0"/>
              <a:gd name="f17" fmla="pin 0 f0 10800"/>
              <a:gd name="f18" fmla="?: f11 f3 1"/>
              <a:gd name="f19" fmla="?: f12 f4 1"/>
              <a:gd name="f20" fmla="?: f13 f5 1"/>
              <a:gd name="f21" fmla="+- 0 0 f14"/>
              <a:gd name="f22" fmla="+- 10800 0 f17"/>
              <a:gd name="f23" fmla="val f17"/>
              <a:gd name="f24" fmla="+- f6 f17 0"/>
              <a:gd name="f25" fmla="*/ f18 1 21600"/>
              <a:gd name="f26" fmla="*/ f19 1 21600"/>
              <a:gd name="f27" fmla="*/ 21600 f18 1"/>
              <a:gd name="f28" fmla="*/ 21600 f19 1"/>
              <a:gd name="f29" fmla="*/ f21 f1 1"/>
              <a:gd name="f30" fmla="min f26 f25"/>
              <a:gd name="f31" fmla="*/ f27 1 f20"/>
              <a:gd name="f32" fmla="*/ f28 1 f20"/>
              <a:gd name="f33" fmla="*/ f29 1 f7"/>
              <a:gd name="f34" fmla="+- f33 0 f2"/>
              <a:gd name="f35" fmla="val f31"/>
              <a:gd name="f36" fmla="+- f31 0 10800"/>
              <a:gd name="f37" fmla="val f32"/>
              <a:gd name="f38" fmla="+- f32 0 10800"/>
              <a:gd name="f39" fmla="+- f31 0 f17"/>
              <a:gd name="f40" fmla="+- f32 0 f17"/>
              <a:gd name="f41" fmla="*/ f17 f30 1"/>
              <a:gd name="f42" fmla="*/ 10800 f30 1"/>
              <a:gd name="f43" fmla="*/ f24 f30 1"/>
              <a:gd name="f44" fmla="*/ f23 f30 1"/>
              <a:gd name="f45" fmla="*/ f15 f30 1"/>
              <a:gd name="f46" fmla="sin 1 f34"/>
              <a:gd name="f47" fmla="cos 1 f34"/>
              <a:gd name="f48" fmla="*/ f39 f30 1"/>
              <a:gd name="f49" fmla="*/ f40 f30 1"/>
              <a:gd name="f50" fmla="*/ f35 f30 1"/>
              <a:gd name="f51" fmla="*/ f37 f30 1"/>
              <a:gd name="f52" fmla="+- 0 0 f46"/>
              <a:gd name="f53" fmla="+- 0 0 f47"/>
              <a:gd name="f54" fmla="*/ 10800 1 f52"/>
              <a:gd name="f55" fmla="*/ f22 1 f52"/>
              <a:gd name="f56" fmla="*/ f54 f53 1"/>
              <a:gd name="f57" fmla="*/ f55 f53 1"/>
              <a:gd name="f58" fmla="+- f36 f56 0"/>
              <a:gd name="f59" fmla="+- f16 0 f56"/>
              <a:gd name="f60" fmla="+- f38 f56 0"/>
              <a:gd name="f61" fmla="+- f36 f57 0"/>
              <a:gd name="f62" fmla="+- f16 0 f57"/>
              <a:gd name="f63" fmla="+- f38 f57 0"/>
              <a:gd name="f64" fmla="+- f62 0 f23"/>
              <a:gd name="f65" fmla="+- f62 0 f24"/>
              <a:gd name="f66" fmla="*/ f61 f30 1"/>
              <a:gd name="f67" fmla="*/ f62 f30 1"/>
              <a:gd name="f68" fmla="*/ f63 f30 1"/>
              <a:gd name="f69" fmla="*/ f58 f30 1"/>
              <a:gd name="f70" fmla="*/ f59 f30 1"/>
              <a:gd name="f71" fmla="*/ f60 f30 1"/>
              <a:gd name="f72" fmla="*/ f64 1 2"/>
              <a:gd name="f73" fmla="*/ f65 1 2"/>
              <a:gd name="f74" fmla="+- f23 f72 0"/>
              <a:gd name="f75" fmla="+- f24 f73 0"/>
              <a:gd name="f76" fmla="+- f6 f74 0"/>
              <a:gd name="f77" fmla="+- f31 0 f74"/>
              <a:gd name="f78" fmla="+- f6 f75 0"/>
              <a:gd name="f79" fmla="+- f32 0 f75"/>
              <a:gd name="f80" fmla="*/ f76 f30 1"/>
              <a:gd name="f81" fmla="*/ f78 f30 1"/>
              <a:gd name="f82" fmla="*/ f77 f30 1"/>
              <a:gd name="f83" fmla="*/ f79 f30 1"/>
            </a:gdLst>
            <a:ahLst>
              <a:ahXY gdRefX="f0" minX="f6" maxX="f8">
                <a:pos x="f41" y="f4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0" t="f81" r="f82" b="f83"/>
            <a:pathLst>
              <a:path stroke="0">
                <a:moveTo>
                  <a:pt x="f66" y="f43"/>
                </a:moveTo>
                <a:lnTo>
                  <a:pt x="f48" y="f67"/>
                </a:lnTo>
                <a:lnTo>
                  <a:pt x="f48" y="f68"/>
                </a:lnTo>
                <a:lnTo>
                  <a:pt x="f66" y="f49"/>
                </a:lnTo>
                <a:lnTo>
                  <a:pt x="f67" y="f49"/>
                </a:lnTo>
                <a:lnTo>
                  <a:pt x="f44" y="f68"/>
                </a:lnTo>
                <a:lnTo>
                  <a:pt x="f44" y="f67"/>
                </a:lnTo>
                <a:lnTo>
                  <a:pt x="f67" y="f43"/>
                </a:lnTo>
                <a:close/>
              </a:path>
              <a:path>
                <a:moveTo>
                  <a:pt x="f69" y="f45"/>
                </a:moveTo>
                <a:lnTo>
                  <a:pt x="f50" y="f70"/>
                </a:lnTo>
                <a:lnTo>
                  <a:pt x="f48" y="f67"/>
                </a:lnTo>
                <a:lnTo>
                  <a:pt x="f66" y="f43"/>
                </a:lnTo>
                <a:close/>
                <a:moveTo>
                  <a:pt x="f70" y="f51"/>
                </a:moveTo>
                <a:lnTo>
                  <a:pt x="f45" y="f71"/>
                </a:lnTo>
                <a:lnTo>
                  <a:pt x="f44" y="f68"/>
                </a:lnTo>
                <a:lnTo>
                  <a:pt x="f67" y="f49"/>
                </a:lnTo>
                <a:close/>
              </a:path>
              <a:path>
                <a:moveTo>
                  <a:pt x="f50" y="f70"/>
                </a:moveTo>
                <a:lnTo>
                  <a:pt x="f50" y="f71"/>
                </a:lnTo>
                <a:lnTo>
                  <a:pt x="f48" y="f68"/>
                </a:lnTo>
                <a:lnTo>
                  <a:pt x="f48" y="f67"/>
                </a:lnTo>
                <a:close/>
                <a:moveTo>
                  <a:pt x="f69" y="f51"/>
                </a:moveTo>
                <a:lnTo>
                  <a:pt x="f70" y="f51"/>
                </a:lnTo>
                <a:lnTo>
                  <a:pt x="f67" y="f49"/>
                </a:lnTo>
                <a:lnTo>
                  <a:pt x="f66" y="f49"/>
                </a:lnTo>
                <a:close/>
              </a:path>
              <a:path>
                <a:moveTo>
                  <a:pt x="f50" y="f71"/>
                </a:moveTo>
                <a:lnTo>
                  <a:pt x="f69" y="f51"/>
                </a:lnTo>
                <a:lnTo>
                  <a:pt x="f66" y="f49"/>
                </a:lnTo>
                <a:lnTo>
                  <a:pt x="f48" y="f68"/>
                </a:lnTo>
                <a:close/>
              </a:path>
              <a:path>
                <a:moveTo>
                  <a:pt x="f45" y="f71"/>
                </a:moveTo>
                <a:lnTo>
                  <a:pt x="f45" y="f70"/>
                </a:lnTo>
                <a:lnTo>
                  <a:pt x="f44" y="f67"/>
                </a:lnTo>
                <a:lnTo>
                  <a:pt x="f44" y="f68"/>
                </a:lnTo>
                <a:close/>
                <a:moveTo>
                  <a:pt x="f70" y="f45"/>
                </a:moveTo>
                <a:lnTo>
                  <a:pt x="f69" y="f45"/>
                </a:lnTo>
                <a:lnTo>
                  <a:pt x="f66" y="f43"/>
                </a:lnTo>
                <a:lnTo>
                  <a:pt x="f67" y="f43"/>
                </a:lnTo>
                <a:close/>
              </a:path>
              <a:path>
                <a:moveTo>
                  <a:pt x="f45" y="f70"/>
                </a:moveTo>
                <a:lnTo>
                  <a:pt x="f70" y="f45"/>
                </a:lnTo>
                <a:lnTo>
                  <a:pt x="f67" y="f43"/>
                </a:lnTo>
                <a:lnTo>
                  <a:pt x="f44" y="f67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000" b="0" i="0" u="none" strike="noStrike" kern="1200">
                <a:ln>
                  <a:noFill/>
                </a:ln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  <a:ea typeface="Arial Unicode MS" pitchFamily="2"/>
                <a:cs typeface="Mangal" pitchFamily="2"/>
              </a:rPr>
              <a:t>Скаляризация (сведение к единому показателю)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897839"/>
            <a:ext cx="10115640" cy="722159"/>
          </a:xfrm>
          <a:gradFill>
            <a:gsLst>
              <a:gs pos="0">
                <a:srgbClr val="0000FF"/>
              </a:gs>
              <a:gs pos="100000">
                <a:srgbClr val="E6E6FF"/>
              </a:gs>
            </a:gsLst>
            <a:path path="circle">
              <a:fillToRect l="50000" t="50000" r="50000" b="50000"/>
            </a:path>
          </a:gra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000">
                <a:effectLst>
                  <a:outerShdw dist="17961" dir="2700000">
                    <a:scrgbClr r="0" g="0" b="0"/>
                  </a:outerShdw>
                </a:effectLst>
              </a:rPr>
              <a:t>От специализированных до универсальных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>
          <a:xfrm>
            <a:off x="504359" y="137520"/>
            <a:ext cx="9071640" cy="6253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Инструментальные средства</a:t>
            </a:r>
          </a:p>
        </p:txBody>
      </p:sp>
      <p:sp>
        <p:nvSpPr>
          <p:cNvPr id="4" name="Полилиния 3"/>
          <p:cNvSpPr/>
          <p:nvPr/>
        </p:nvSpPr>
        <p:spPr>
          <a:xfrm>
            <a:off x="180000" y="1736639"/>
            <a:ext cx="9720000" cy="720000"/>
          </a:xfrm>
          <a:custGeom>
            <a:avLst>
              <a:gd name="f0" fmla="val 20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abs f3"/>
              <a:gd name="f12" fmla="abs f4"/>
              <a:gd name="f13" fmla="abs f5"/>
              <a:gd name="f14" fmla="*/ f7 1 8"/>
              <a:gd name="f15" fmla="val f6"/>
              <a:gd name="f16" fmla="+- f6 10800 0"/>
              <a:gd name="f17" fmla="pin 0 f0 10800"/>
              <a:gd name="f18" fmla="?: f11 f3 1"/>
              <a:gd name="f19" fmla="?: f12 f4 1"/>
              <a:gd name="f20" fmla="?: f13 f5 1"/>
              <a:gd name="f21" fmla="+- 0 0 f14"/>
              <a:gd name="f22" fmla="+- 10800 0 f17"/>
              <a:gd name="f23" fmla="val f17"/>
              <a:gd name="f24" fmla="+- f6 f17 0"/>
              <a:gd name="f25" fmla="*/ f18 1 21600"/>
              <a:gd name="f26" fmla="*/ f19 1 21600"/>
              <a:gd name="f27" fmla="*/ 21600 f18 1"/>
              <a:gd name="f28" fmla="*/ 21600 f19 1"/>
              <a:gd name="f29" fmla="*/ f21 f1 1"/>
              <a:gd name="f30" fmla="min f26 f25"/>
              <a:gd name="f31" fmla="*/ f27 1 f20"/>
              <a:gd name="f32" fmla="*/ f28 1 f20"/>
              <a:gd name="f33" fmla="*/ f29 1 f7"/>
              <a:gd name="f34" fmla="+- f33 0 f2"/>
              <a:gd name="f35" fmla="val f31"/>
              <a:gd name="f36" fmla="+- f31 0 10800"/>
              <a:gd name="f37" fmla="val f32"/>
              <a:gd name="f38" fmla="+- f32 0 10800"/>
              <a:gd name="f39" fmla="+- f31 0 f17"/>
              <a:gd name="f40" fmla="+- f32 0 f17"/>
              <a:gd name="f41" fmla="*/ f17 f30 1"/>
              <a:gd name="f42" fmla="*/ 10800 f30 1"/>
              <a:gd name="f43" fmla="*/ f24 f30 1"/>
              <a:gd name="f44" fmla="*/ f23 f30 1"/>
              <a:gd name="f45" fmla="*/ f15 f30 1"/>
              <a:gd name="f46" fmla="sin 1 f34"/>
              <a:gd name="f47" fmla="cos 1 f34"/>
              <a:gd name="f48" fmla="*/ f39 f30 1"/>
              <a:gd name="f49" fmla="*/ f40 f30 1"/>
              <a:gd name="f50" fmla="*/ f35 f30 1"/>
              <a:gd name="f51" fmla="*/ f37 f30 1"/>
              <a:gd name="f52" fmla="+- 0 0 f46"/>
              <a:gd name="f53" fmla="+- 0 0 f47"/>
              <a:gd name="f54" fmla="*/ 10800 1 f52"/>
              <a:gd name="f55" fmla="*/ f22 1 f52"/>
              <a:gd name="f56" fmla="*/ f54 f53 1"/>
              <a:gd name="f57" fmla="*/ f55 f53 1"/>
              <a:gd name="f58" fmla="+- f36 f56 0"/>
              <a:gd name="f59" fmla="+- f16 0 f56"/>
              <a:gd name="f60" fmla="+- f38 f56 0"/>
              <a:gd name="f61" fmla="+- f36 f57 0"/>
              <a:gd name="f62" fmla="+- f16 0 f57"/>
              <a:gd name="f63" fmla="+- f38 f57 0"/>
              <a:gd name="f64" fmla="+- f62 0 f23"/>
              <a:gd name="f65" fmla="+- f62 0 f24"/>
              <a:gd name="f66" fmla="*/ f61 f30 1"/>
              <a:gd name="f67" fmla="*/ f62 f30 1"/>
              <a:gd name="f68" fmla="*/ f63 f30 1"/>
              <a:gd name="f69" fmla="*/ f58 f30 1"/>
              <a:gd name="f70" fmla="*/ f59 f30 1"/>
              <a:gd name="f71" fmla="*/ f60 f30 1"/>
              <a:gd name="f72" fmla="*/ f64 1 2"/>
              <a:gd name="f73" fmla="*/ f65 1 2"/>
              <a:gd name="f74" fmla="+- f23 f72 0"/>
              <a:gd name="f75" fmla="+- f24 f73 0"/>
              <a:gd name="f76" fmla="+- f6 f74 0"/>
              <a:gd name="f77" fmla="+- f31 0 f74"/>
              <a:gd name="f78" fmla="+- f6 f75 0"/>
              <a:gd name="f79" fmla="+- f32 0 f75"/>
              <a:gd name="f80" fmla="*/ f76 f30 1"/>
              <a:gd name="f81" fmla="*/ f78 f30 1"/>
              <a:gd name="f82" fmla="*/ f77 f30 1"/>
              <a:gd name="f83" fmla="*/ f79 f30 1"/>
            </a:gdLst>
            <a:ahLst>
              <a:ahXY gdRefX="f0" minX="f6" maxX="f8">
                <a:pos x="f41" y="f4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0" t="f81" r="f82" b="f83"/>
            <a:pathLst>
              <a:path stroke="0">
                <a:moveTo>
                  <a:pt x="f66" y="f43"/>
                </a:moveTo>
                <a:lnTo>
                  <a:pt x="f48" y="f67"/>
                </a:lnTo>
                <a:lnTo>
                  <a:pt x="f48" y="f68"/>
                </a:lnTo>
                <a:lnTo>
                  <a:pt x="f66" y="f49"/>
                </a:lnTo>
                <a:lnTo>
                  <a:pt x="f67" y="f49"/>
                </a:lnTo>
                <a:lnTo>
                  <a:pt x="f44" y="f68"/>
                </a:lnTo>
                <a:lnTo>
                  <a:pt x="f44" y="f67"/>
                </a:lnTo>
                <a:lnTo>
                  <a:pt x="f67" y="f43"/>
                </a:lnTo>
                <a:close/>
              </a:path>
              <a:path>
                <a:moveTo>
                  <a:pt x="f69" y="f45"/>
                </a:moveTo>
                <a:lnTo>
                  <a:pt x="f50" y="f70"/>
                </a:lnTo>
                <a:lnTo>
                  <a:pt x="f48" y="f67"/>
                </a:lnTo>
                <a:lnTo>
                  <a:pt x="f66" y="f43"/>
                </a:lnTo>
                <a:close/>
                <a:moveTo>
                  <a:pt x="f70" y="f51"/>
                </a:moveTo>
                <a:lnTo>
                  <a:pt x="f45" y="f71"/>
                </a:lnTo>
                <a:lnTo>
                  <a:pt x="f44" y="f68"/>
                </a:lnTo>
                <a:lnTo>
                  <a:pt x="f67" y="f49"/>
                </a:lnTo>
                <a:close/>
              </a:path>
              <a:path>
                <a:moveTo>
                  <a:pt x="f50" y="f70"/>
                </a:moveTo>
                <a:lnTo>
                  <a:pt x="f50" y="f71"/>
                </a:lnTo>
                <a:lnTo>
                  <a:pt x="f48" y="f68"/>
                </a:lnTo>
                <a:lnTo>
                  <a:pt x="f48" y="f67"/>
                </a:lnTo>
                <a:close/>
                <a:moveTo>
                  <a:pt x="f69" y="f51"/>
                </a:moveTo>
                <a:lnTo>
                  <a:pt x="f70" y="f51"/>
                </a:lnTo>
                <a:lnTo>
                  <a:pt x="f67" y="f49"/>
                </a:lnTo>
                <a:lnTo>
                  <a:pt x="f66" y="f49"/>
                </a:lnTo>
                <a:close/>
              </a:path>
              <a:path>
                <a:moveTo>
                  <a:pt x="f50" y="f71"/>
                </a:moveTo>
                <a:lnTo>
                  <a:pt x="f69" y="f51"/>
                </a:lnTo>
                <a:lnTo>
                  <a:pt x="f66" y="f49"/>
                </a:lnTo>
                <a:lnTo>
                  <a:pt x="f48" y="f68"/>
                </a:lnTo>
                <a:close/>
              </a:path>
              <a:path>
                <a:moveTo>
                  <a:pt x="f45" y="f71"/>
                </a:moveTo>
                <a:lnTo>
                  <a:pt x="f45" y="f70"/>
                </a:lnTo>
                <a:lnTo>
                  <a:pt x="f44" y="f67"/>
                </a:lnTo>
                <a:lnTo>
                  <a:pt x="f44" y="f68"/>
                </a:lnTo>
                <a:close/>
                <a:moveTo>
                  <a:pt x="f70" y="f45"/>
                </a:moveTo>
                <a:lnTo>
                  <a:pt x="f69" y="f45"/>
                </a:lnTo>
                <a:lnTo>
                  <a:pt x="f66" y="f43"/>
                </a:lnTo>
                <a:lnTo>
                  <a:pt x="f67" y="f43"/>
                </a:lnTo>
                <a:close/>
              </a:path>
              <a:path>
                <a:moveTo>
                  <a:pt x="f45" y="f70"/>
                </a:moveTo>
                <a:lnTo>
                  <a:pt x="f70" y="f45"/>
                </a:lnTo>
                <a:lnTo>
                  <a:pt x="f67" y="f43"/>
                </a:lnTo>
                <a:lnTo>
                  <a:pt x="f44" y="f67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000" b="0" i="0" u="none" strike="noStrike" kern="1200">
                <a:ln>
                  <a:noFill/>
                </a:ln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  <a:ea typeface="Arial Unicode MS" pitchFamily="2"/>
                <a:cs typeface="Mangal" pitchFamily="2"/>
              </a:rPr>
              <a:t>Коммерческие</a:t>
            </a:r>
          </a:p>
        </p:txBody>
      </p:sp>
      <p:sp>
        <p:nvSpPr>
          <p:cNvPr id="5" name="Полилиния 4"/>
          <p:cNvSpPr/>
          <p:nvPr/>
        </p:nvSpPr>
        <p:spPr>
          <a:xfrm>
            <a:off x="180000" y="4807080"/>
            <a:ext cx="9720000" cy="720000"/>
          </a:xfrm>
          <a:custGeom>
            <a:avLst>
              <a:gd name="f0" fmla="val 20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abs f3"/>
              <a:gd name="f12" fmla="abs f4"/>
              <a:gd name="f13" fmla="abs f5"/>
              <a:gd name="f14" fmla="*/ f7 1 8"/>
              <a:gd name="f15" fmla="val f6"/>
              <a:gd name="f16" fmla="+- f6 10800 0"/>
              <a:gd name="f17" fmla="pin 0 f0 10800"/>
              <a:gd name="f18" fmla="?: f11 f3 1"/>
              <a:gd name="f19" fmla="?: f12 f4 1"/>
              <a:gd name="f20" fmla="?: f13 f5 1"/>
              <a:gd name="f21" fmla="+- 0 0 f14"/>
              <a:gd name="f22" fmla="+- 10800 0 f17"/>
              <a:gd name="f23" fmla="val f17"/>
              <a:gd name="f24" fmla="+- f6 f17 0"/>
              <a:gd name="f25" fmla="*/ f18 1 21600"/>
              <a:gd name="f26" fmla="*/ f19 1 21600"/>
              <a:gd name="f27" fmla="*/ 21600 f18 1"/>
              <a:gd name="f28" fmla="*/ 21600 f19 1"/>
              <a:gd name="f29" fmla="*/ f21 f1 1"/>
              <a:gd name="f30" fmla="min f26 f25"/>
              <a:gd name="f31" fmla="*/ f27 1 f20"/>
              <a:gd name="f32" fmla="*/ f28 1 f20"/>
              <a:gd name="f33" fmla="*/ f29 1 f7"/>
              <a:gd name="f34" fmla="+- f33 0 f2"/>
              <a:gd name="f35" fmla="val f31"/>
              <a:gd name="f36" fmla="+- f31 0 10800"/>
              <a:gd name="f37" fmla="val f32"/>
              <a:gd name="f38" fmla="+- f32 0 10800"/>
              <a:gd name="f39" fmla="+- f31 0 f17"/>
              <a:gd name="f40" fmla="+- f32 0 f17"/>
              <a:gd name="f41" fmla="*/ f17 f30 1"/>
              <a:gd name="f42" fmla="*/ 10800 f30 1"/>
              <a:gd name="f43" fmla="*/ f24 f30 1"/>
              <a:gd name="f44" fmla="*/ f23 f30 1"/>
              <a:gd name="f45" fmla="*/ f15 f30 1"/>
              <a:gd name="f46" fmla="sin 1 f34"/>
              <a:gd name="f47" fmla="cos 1 f34"/>
              <a:gd name="f48" fmla="*/ f39 f30 1"/>
              <a:gd name="f49" fmla="*/ f40 f30 1"/>
              <a:gd name="f50" fmla="*/ f35 f30 1"/>
              <a:gd name="f51" fmla="*/ f37 f30 1"/>
              <a:gd name="f52" fmla="+- 0 0 f46"/>
              <a:gd name="f53" fmla="+- 0 0 f47"/>
              <a:gd name="f54" fmla="*/ 10800 1 f52"/>
              <a:gd name="f55" fmla="*/ f22 1 f52"/>
              <a:gd name="f56" fmla="*/ f54 f53 1"/>
              <a:gd name="f57" fmla="*/ f55 f53 1"/>
              <a:gd name="f58" fmla="+- f36 f56 0"/>
              <a:gd name="f59" fmla="+- f16 0 f56"/>
              <a:gd name="f60" fmla="+- f38 f56 0"/>
              <a:gd name="f61" fmla="+- f36 f57 0"/>
              <a:gd name="f62" fmla="+- f16 0 f57"/>
              <a:gd name="f63" fmla="+- f38 f57 0"/>
              <a:gd name="f64" fmla="+- f62 0 f23"/>
              <a:gd name="f65" fmla="+- f62 0 f24"/>
              <a:gd name="f66" fmla="*/ f61 f30 1"/>
              <a:gd name="f67" fmla="*/ f62 f30 1"/>
              <a:gd name="f68" fmla="*/ f63 f30 1"/>
              <a:gd name="f69" fmla="*/ f58 f30 1"/>
              <a:gd name="f70" fmla="*/ f59 f30 1"/>
              <a:gd name="f71" fmla="*/ f60 f30 1"/>
              <a:gd name="f72" fmla="*/ f64 1 2"/>
              <a:gd name="f73" fmla="*/ f65 1 2"/>
              <a:gd name="f74" fmla="+- f23 f72 0"/>
              <a:gd name="f75" fmla="+- f24 f73 0"/>
              <a:gd name="f76" fmla="+- f6 f74 0"/>
              <a:gd name="f77" fmla="+- f31 0 f74"/>
              <a:gd name="f78" fmla="+- f6 f75 0"/>
              <a:gd name="f79" fmla="+- f32 0 f75"/>
              <a:gd name="f80" fmla="*/ f76 f30 1"/>
              <a:gd name="f81" fmla="*/ f78 f30 1"/>
              <a:gd name="f82" fmla="*/ f77 f30 1"/>
              <a:gd name="f83" fmla="*/ f79 f30 1"/>
            </a:gdLst>
            <a:ahLst>
              <a:ahXY gdRefX="f0" minX="f6" maxX="f8">
                <a:pos x="f41" y="f4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0" t="f81" r="f82" b="f83"/>
            <a:pathLst>
              <a:path stroke="0">
                <a:moveTo>
                  <a:pt x="f66" y="f43"/>
                </a:moveTo>
                <a:lnTo>
                  <a:pt x="f48" y="f67"/>
                </a:lnTo>
                <a:lnTo>
                  <a:pt x="f48" y="f68"/>
                </a:lnTo>
                <a:lnTo>
                  <a:pt x="f66" y="f49"/>
                </a:lnTo>
                <a:lnTo>
                  <a:pt x="f67" y="f49"/>
                </a:lnTo>
                <a:lnTo>
                  <a:pt x="f44" y="f68"/>
                </a:lnTo>
                <a:lnTo>
                  <a:pt x="f44" y="f67"/>
                </a:lnTo>
                <a:lnTo>
                  <a:pt x="f67" y="f43"/>
                </a:lnTo>
                <a:close/>
              </a:path>
              <a:path>
                <a:moveTo>
                  <a:pt x="f69" y="f45"/>
                </a:moveTo>
                <a:lnTo>
                  <a:pt x="f50" y="f70"/>
                </a:lnTo>
                <a:lnTo>
                  <a:pt x="f48" y="f67"/>
                </a:lnTo>
                <a:lnTo>
                  <a:pt x="f66" y="f43"/>
                </a:lnTo>
                <a:close/>
                <a:moveTo>
                  <a:pt x="f70" y="f51"/>
                </a:moveTo>
                <a:lnTo>
                  <a:pt x="f45" y="f71"/>
                </a:lnTo>
                <a:lnTo>
                  <a:pt x="f44" y="f68"/>
                </a:lnTo>
                <a:lnTo>
                  <a:pt x="f67" y="f49"/>
                </a:lnTo>
                <a:close/>
              </a:path>
              <a:path>
                <a:moveTo>
                  <a:pt x="f50" y="f70"/>
                </a:moveTo>
                <a:lnTo>
                  <a:pt x="f50" y="f71"/>
                </a:lnTo>
                <a:lnTo>
                  <a:pt x="f48" y="f68"/>
                </a:lnTo>
                <a:lnTo>
                  <a:pt x="f48" y="f67"/>
                </a:lnTo>
                <a:close/>
                <a:moveTo>
                  <a:pt x="f69" y="f51"/>
                </a:moveTo>
                <a:lnTo>
                  <a:pt x="f70" y="f51"/>
                </a:lnTo>
                <a:lnTo>
                  <a:pt x="f67" y="f49"/>
                </a:lnTo>
                <a:lnTo>
                  <a:pt x="f66" y="f49"/>
                </a:lnTo>
                <a:close/>
              </a:path>
              <a:path>
                <a:moveTo>
                  <a:pt x="f50" y="f71"/>
                </a:moveTo>
                <a:lnTo>
                  <a:pt x="f69" y="f51"/>
                </a:lnTo>
                <a:lnTo>
                  <a:pt x="f66" y="f49"/>
                </a:lnTo>
                <a:lnTo>
                  <a:pt x="f48" y="f68"/>
                </a:lnTo>
                <a:close/>
              </a:path>
              <a:path>
                <a:moveTo>
                  <a:pt x="f45" y="f71"/>
                </a:moveTo>
                <a:lnTo>
                  <a:pt x="f45" y="f70"/>
                </a:lnTo>
                <a:lnTo>
                  <a:pt x="f44" y="f67"/>
                </a:lnTo>
                <a:lnTo>
                  <a:pt x="f44" y="f68"/>
                </a:lnTo>
                <a:close/>
                <a:moveTo>
                  <a:pt x="f70" y="f45"/>
                </a:moveTo>
                <a:lnTo>
                  <a:pt x="f69" y="f45"/>
                </a:lnTo>
                <a:lnTo>
                  <a:pt x="f66" y="f43"/>
                </a:lnTo>
                <a:lnTo>
                  <a:pt x="f67" y="f43"/>
                </a:lnTo>
                <a:close/>
              </a:path>
              <a:path>
                <a:moveTo>
                  <a:pt x="f45" y="f70"/>
                </a:moveTo>
                <a:lnTo>
                  <a:pt x="f70" y="f45"/>
                </a:lnTo>
                <a:lnTo>
                  <a:pt x="f67" y="f43"/>
                </a:lnTo>
                <a:lnTo>
                  <a:pt x="f44" y="f67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000" b="0" i="0" u="none" strike="noStrike" kern="1200">
                <a:ln>
                  <a:noFill/>
                </a:ln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  <a:ea typeface="Arial Unicode MS" pitchFamily="2"/>
                <a:cs typeface="Mangal" pitchFamily="2"/>
              </a:rPr>
              <a:t>Свободные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180000" y="2520000"/>
            <a:ext cx="9720000" cy="216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SPSS (</a:t>
            </a: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  <a:hlinkClick r:id="rId3"/>
              </a:rPr>
              <a:t>http://ibm.com/software/analytics/spss</a:t>
            </a: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) – наиболее полная реализация методов прикладной статистики.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Statistica (</a:t>
            </a: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  <a:hlinkClick r:id="rId4"/>
              </a:rPr>
              <a:t>http://statsoft.com</a:t>
            </a: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) – подробная документация (</a:t>
            </a: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  <a:hlinkClick r:id="rId5"/>
              </a:rPr>
              <a:t>http://statsoft.com/textbook</a:t>
            </a: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).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Пакет анализа в составе MS Excel – неочевидный доступ, отдельные ошибки в реализации, сравнительно малый объем реализации, странная документация. Входит в состав пакета MS Office, но разработчик постепенно ограничивает доступ к пакету.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180000" y="5580000"/>
            <a:ext cx="9720000" cy="180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Полнота реализации и качество документации варьируются в широком диапазоне.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OpenOffice Calc, Gnumeric – реализованы базовые </a:t>
            </a: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  <a:hlinkClick r:id="rId6"/>
              </a:rPr>
              <a:t>статистические функции</a:t>
            </a: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Mangal" pitchFamily="2"/>
              </a:rPr>
              <a:t> и матричная алгебра. Реализации отдельных методов прикладной статистики включены в универсальные пакеты численной математики (SciLab, Octave). Особого внимания заслуживает проблемно-ориентированный (статистический) язык 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yt-ocea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movwave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yt-boo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yt-greengradline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yt-bluelinesgrad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yt-bluegre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../../../../../../C:/Progs/OO3/Basis/share/template/en-US/layout/lyt-ocean.otp</Template>
  <TotalTime>311</TotalTime>
  <Words>478</Words>
  <Application>Microsoft Office PowerPoint</Application>
  <PresentationFormat>Экран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lyt-ocean</vt:lpstr>
      <vt:lpstr>lyt-movwaves</vt:lpstr>
      <vt:lpstr>Default</vt:lpstr>
      <vt:lpstr>lyt-book</vt:lpstr>
      <vt:lpstr>lyt-greengradlines</vt:lpstr>
      <vt:lpstr>lyt-bluelinesgrad</vt:lpstr>
      <vt:lpstr>lyt-bluegrey</vt:lpstr>
      <vt:lpstr>Постановка экспериментов – неотъемлемая часть исследований.</vt:lpstr>
      <vt:lpstr>математическая теория эксперимента</vt:lpstr>
      <vt:lpstr>Отклик системы – скалярная величина</vt:lpstr>
      <vt:lpstr>База – математический анализ и теория вероятностей</vt:lpstr>
      <vt:lpstr>Отклик системы – векторная величина</vt:lpstr>
      <vt:lpstr>От специализированных до универсальных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Step Gradients</dc:title>
  <dc:creator>Vladimir</dc:creator>
  <dc:description>Presentation Layout Template</dc:description>
  <cp:lastModifiedBy>User</cp:lastModifiedBy>
  <cp:revision>29</cp:revision>
  <dcterms:created xsi:type="dcterms:W3CDTF">2012-02-05T13:18:14Z</dcterms:created>
  <dcterms:modified xsi:type="dcterms:W3CDTF">2020-02-21T11:49:49Z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